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70" r:id="rId4"/>
    <p:sldId id="258" r:id="rId5"/>
    <p:sldId id="263" r:id="rId6"/>
    <p:sldId id="259" r:id="rId7"/>
    <p:sldId id="296" r:id="rId8"/>
    <p:sldId id="260" r:id="rId9"/>
    <p:sldId id="269" r:id="rId10"/>
    <p:sldId id="261" r:id="rId11"/>
    <p:sldId id="262" r:id="rId12"/>
    <p:sldId id="297" r:id="rId13"/>
    <p:sldId id="264" r:id="rId14"/>
    <p:sldId id="265" r:id="rId15"/>
    <p:sldId id="266" r:id="rId16"/>
    <p:sldId id="267" r:id="rId17"/>
    <p:sldId id="268" r:id="rId18"/>
    <p:sldId id="271" r:id="rId19"/>
    <p:sldId id="272" r:id="rId20"/>
    <p:sldId id="273" r:id="rId21"/>
    <p:sldId id="298" r:id="rId22"/>
    <p:sldId id="274" r:id="rId23"/>
    <p:sldId id="275" r:id="rId24"/>
    <p:sldId id="276" r:id="rId25"/>
    <p:sldId id="277" r:id="rId26"/>
    <p:sldId id="278" r:id="rId27"/>
    <p:sldId id="279" r:id="rId28"/>
    <p:sldId id="280" r:id="rId29"/>
    <p:sldId id="282" r:id="rId30"/>
    <p:sldId id="283" r:id="rId31"/>
    <p:sldId id="284" r:id="rId32"/>
    <p:sldId id="285" r:id="rId33"/>
    <p:sldId id="286" r:id="rId34"/>
    <p:sldId id="287" r:id="rId35"/>
    <p:sldId id="288" r:id="rId36"/>
    <p:sldId id="290" r:id="rId37"/>
    <p:sldId id="291" r:id="rId38"/>
    <p:sldId id="292" r:id="rId39"/>
    <p:sldId id="293" r:id="rId40"/>
    <p:sldId id="294" r:id="rId41"/>
    <p:sldId id="295"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396300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3883656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5327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684368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1513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2178069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1809959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2719379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2064011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2A731-D665-44D2-9C8C-B55269DD6AFE}"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3498824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A2A731-D665-44D2-9C8C-B55269DD6AFE}"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265719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A2A731-D665-44D2-9C8C-B55269DD6AFE}" type="datetimeFigureOut">
              <a:rPr lang="en-GB" smtClean="0"/>
              <a:t>17/10/2023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117471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A2A731-D665-44D2-9C8C-B55269DD6AFE}"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376686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A731-D665-44D2-9C8C-B55269DD6AFE}" type="datetimeFigureOut">
              <a:rPr lang="en-GB" smtClean="0"/>
              <a:t>17/10/2023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1243148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A2A731-D665-44D2-9C8C-B55269DD6AFE}"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33CDD-846F-4736-9830-076041AFF847}" type="slidenum">
              <a:rPr lang="en-GB" smtClean="0"/>
              <a:t>‹#›</a:t>
            </a:fld>
            <a:endParaRPr lang="en-GB"/>
          </a:p>
        </p:txBody>
      </p:sp>
    </p:spTree>
    <p:extLst>
      <p:ext uri="{BB962C8B-B14F-4D97-AF65-F5344CB8AC3E}">
        <p14:creationId xmlns:p14="http://schemas.microsoft.com/office/powerpoint/2010/main" val="2747810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33CDD-846F-4736-9830-076041AFF847}" type="slidenum">
              <a:rPr lang="en-GB" smtClean="0"/>
              <a:t>‹#›</a:t>
            </a:fld>
            <a:endParaRPr lang="en-GB"/>
          </a:p>
        </p:txBody>
      </p:sp>
      <p:sp>
        <p:nvSpPr>
          <p:cNvPr id="5" name="Date Placeholder 4"/>
          <p:cNvSpPr>
            <a:spLocks noGrp="1"/>
          </p:cNvSpPr>
          <p:nvPr>
            <p:ph type="dt" sz="half" idx="10"/>
          </p:nvPr>
        </p:nvSpPr>
        <p:spPr/>
        <p:txBody>
          <a:bodyPr/>
          <a:lstStyle/>
          <a:p>
            <a:fld id="{23A2A731-D665-44D2-9C8C-B55269DD6AFE}" type="datetimeFigureOut">
              <a:rPr lang="en-GB" smtClean="0"/>
              <a:t>17/10/2023</a:t>
            </a:fld>
            <a:endParaRPr lang="en-GB"/>
          </a:p>
        </p:txBody>
      </p:sp>
    </p:spTree>
    <p:extLst>
      <p:ext uri="{BB962C8B-B14F-4D97-AF65-F5344CB8AC3E}">
        <p14:creationId xmlns:p14="http://schemas.microsoft.com/office/powerpoint/2010/main" val="1546668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A2A731-D665-44D2-9C8C-B55269DD6AFE}" type="datetimeFigureOut">
              <a:rPr lang="en-GB" smtClean="0"/>
              <a:t>17/10/2023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0533CDD-846F-4736-9830-076041AFF847}" type="slidenum">
              <a:rPr lang="en-GB" smtClean="0"/>
              <a:t>‹#›</a:t>
            </a:fld>
            <a:endParaRPr lang="en-GB"/>
          </a:p>
        </p:txBody>
      </p:sp>
    </p:spTree>
    <p:extLst>
      <p:ext uri="{BB962C8B-B14F-4D97-AF65-F5344CB8AC3E}">
        <p14:creationId xmlns:p14="http://schemas.microsoft.com/office/powerpoint/2010/main" val="36654053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queenannefirstschool.org.uk/" TargetMode="External"/><Relationship Id="rId2" Type="http://schemas.openxmlformats.org/officeDocument/2006/relationships/hyperlink" Target="mailto:queenanne@rbwm.org.uk"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s://rbwm.afcinfo.org.uk/local_offer" TargetMode="External"/><Relationship Id="rId2" Type="http://schemas.openxmlformats.org/officeDocument/2006/relationships/hyperlink" Target="http://ias-rbwm.co.uk/"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www.legislation.gov.uk/ukpga/1995/50/contents"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C4C8-DFA4-4CAD-9C07-17E6A6F8940F}"/>
              </a:ext>
            </a:extLst>
          </p:cNvPr>
          <p:cNvSpPr>
            <a:spLocks noGrp="1"/>
          </p:cNvSpPr>
          <p:nvPr>
            <p:ph type="ctrTitle"/>
          </p:nvPr>
        </p:nvSpPr>
        <p:spPr>
          <a:xfrm>
            <a:off x="588142" y="7564582"/>
            <a:ext cx="9144000" cy="433448"/>
          </a:xfrm>
        </p:spPr>
        <p:txBody>
          <a:bodyPr>
            <a:normAutofit fontScale="90000"/>
          </a:bodyPr>
          <a:lstStyle/>
          <a:p>
            <a:pPr algn="ct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r>
              <a:rPr lang="en-US" sz="6000" b="1" dirty="0">
                <a:solidFill>
                  <a:schemeClr val="tx1"/>
                </a:solidFill>
              </a:rPr>
              <a:t>The Queen Anne Royal Free C.E First School </a:t>
            </a:r>
            <a:br>
              <a:rPr lang="en-US" b="1" dirty="0"/>
            </a:br>
            <a:br>
              <a:rPr lang="en-US" b="1" dirty="0"/>
            </a:br>
            <a:r>
              <a:rPr lang="en-US" sz="4400" b="1" dirty="0">
                <a:solidFill>
                  <a:schemeClr val="tx1"/>
                </a:solidFill>
              </a:rPr>
              <a:t>Special Educational Needs and Disabilities (SEND) Local Offer and School SEN Information Report</a:t>
            </a:r>
            <a:br>
              <a:rPr lang="en-US" sz="4400" b="1" dirty="0"/>
            </a:br>
            <a:br>
              <a:rPr lang="en-US" sz="4400" b="1" dirty="0"/>
            </a:br>
            <a:r>
              <a:rPr lang="en-US" sz="2700" dirty="0">
                <a:solidFill>
                  <a:schemeClr val="tx1"/>
                </a:solidFill>
              </a:rPr>
              <a:t>Date of next review</a:t>
            </a:r>
            <a:r>
              <a:rPr lang="en-US" sz="2700">
                <a:solidFill>
                  <a:schemeClr val="tx1"/>
                </a:solidFill>
              </a:rPr>
              <a:t>: September 2024</a:t>
            </a:r>
            <a:br>
              <a:rPr lang="en-GB" dirty="0"/>
            </a:br>
            <a:br>
              <a:rPr lang="en-GB" b="1" dirty="0"/>
            </a:br>
            <a:endParaRPr lang="en-GB" dirty="0"/>
          </a:p>
        </p:txBody>
      </p:sp>
      <p:pic>
        <p:nvPicPr>
          <p:cNvPr id="10" name="Picture 9">
            <a:extLst>
              <a:ext uri="{FF2B5EF4-FFF2-40B4-BE49-F238E27FC236}">
                <a16:creationId xmlns:a16="http://schemas.microsoft.com/office/drawing/2014/main" id="{46A08BB9-CB2A-419F-83B1-443BB417C9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8982" y="148811"/>
            <a:ext cx="3346742" cy="956212"/>
          </a:xfrm>
          <a:prstGeom prst="rect">
            <a:avLst/>
          </a:prstGeom>
        </p:spPr>
      </p:pic>
    </p:spTree>
    <p:extLst>
      <p:ext uri="{BB962C8B-B14F-4D97-AF65-F5344CB8AC3E}">
        <p14:creationId xmlns:p14="http://schemas.microsoft.com/office/powerpoint/2010/main" val="1281176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96EDD4E-10C2-420F-ACAC-F0B83F3A962A}"/>
              </a:ext>
            </a:extLst>
          </p:cNvPr>
          <p:cNvSpPr/>
          <p:nvPr/>
        </p:nvSpPr>
        <p:spPr>
          <a:xfrm>
            <a:off x="213756" y="225631"/>
            <a:ext cx="10865922" cy="7663636"/>
          </a:xfrm>
          <a:prstGeom prst="rect">
            <a:avLst/>
          </a:prstGeom>
        </p:spPr>
        <p:txBody>
          <a:bodyPr wrap="square">
            <a:spAutoFit/>
          </a:bodyPr>
          <a:lstStyle/>
          <a:p>
            <a:pPr marL="342900" indent="-342900">
              <a:buAutoNum type="alphaLcPeriod"/>
            </a:pPr>
            <a:r>
              <a:rPr lang="en-US" sz="2400" b="1" dirty="0">
                <a:latin typeface="+mj-lt"/>
                <a:ea typeface="Arial MT"/>
                <a:cs typeface="Arial MT"/>
              </a:rPr>
              <a:t>What</a:t>
            </a:r>
            <a:r>
              <a:rPr lang="en-US" sz="2400" b="1" spc="-20" dirty="0">
                <a:latin typeface="+mj-lt"/>
                <a:ea typeface="Arial MT"/>
                <a:cs typeface="Arial MT"/>
              </a:rPr>
              <a:t> </a:t>
            </a:r>
            <a:r>
              <a:rPr lang="en-US" sz="2400" b="1" dirty="0">
                <a:latin typeface="+mj-lt"/>
                <a:ea typeface="Arial MT"/>
                <a:cs typeface="Arial MT"/>
              </a:rPr>
              <a:t>teaching</a:t>
            </a:r>
            <a:r>
              <a:rPr lang="en-US" sz="2400" b="1" spc="-20" dirty="0">
                <a:latin typeface="+mj-lt"/>
                <a:ea typeface="Arial MT"/>
                <a:cs typeface="Arial MT"/>
              </a:rPr>
              <a:t> </a:t>
            </a:r>
            <a:r>
              <a:rPr lang="en-US" sz="2400" b="1" dirty="0">
                <a:latin typeface="+mj-lt"/>
                <a:ea typeface="Arial MT"/>
                <a:cs typeface="Arial MT"/>
              </a:rPr>
              <a:t>strategies</a:t>
            </a:r>
            <a:r>
              <a:rPr lang="en-US" sz="2400" b="1" spc="-10" dirty="0">
                <a:latin typeface="+mj-lt"/>
                <a:ea typeface="Arial MT"/>
                <a:cs typeface="Arial MT"/>
              </a:rPr>
              <a:t> </a:t>
            </a:r>
            <a:r>
              <a:rPr lang="en-US" sz="2400" b="1" dirty="0">
                <a:latin typeface="+mj-lt"/>
                <a:ea typeface="Arial MT"/>
                <a:cs typeface="Arial MT"/>
              </a:rPr>
              <a:t>do</a:t>
            </a:r>
            <a:r>
              <a:rPr lang="en-US" sz="2400" b="1" spc="-10" dirty="0">
                <a:latin typeface="+mj-lt"/>
                <a:ea typeface="Arial MT"/>
                <a:cs typeface="Arial MT"/>
              </a:rPr>
              <a:t> </a:t>
            </a:r>
            <a:r>
              <a:rPr lang="en-US" sz="2400" b="1" dirty="0">
                <a:latin typeface="+mj-lt"/>
                <a:ea typeface="Arial MT"/>
                <a:cs typeface="Arial MT"/>
              </a:rPr>
              <a:t>you</a:t>
            </a:r>
            <a:r>
              <a:rPr lang="en-US" sz="2400" b="1" spc="-5" dirty="0">
                <a:latin typeface="+mj-lt"/>
                <a:ea typeface="Arial MT"/>
                <a:cs typeface="Arial MT"/>
              </a:rPr>
              <a:t> </a:t>
            </a:r>
            <a:r>
              <a:rPr lang="en-US" sz="2400" b="1" dirty="0">
                <a:latin typeface="+mj-lt"/>
                <a:ea typeface="Arial MT"/>
                <a:cs typeface="Arial MT"/>
              </a:rPr>
              <a:t>use</a:t>
            </a:r>
            <a:r>
              <a:rPr lang="en-US" sz="2400" b="1" spc="-20" dirty="0">
                <a:latin typeface="+mj-lt"/>
                <a:ea typeface="Arial MT"/>
                <a:cs typeface="Arial MT"/>
              </a:rPr>
              <a:t> </a:t>
            </a:r>
            <a:r>
              <a:rPr lang="en-US" sz="2400" b="1" dirty="0">
                <a:latin typeface="+mj-lt"/>
                <a:ea typeface="Arial MT"/>
                <a:cs typeface="Arial MT"/>
              </a:rPr>
              <a:t>to</a:t>
            </a:r>
            <a:r>
              <a:rPr lang="en-US" sz="2400" b="1" spc="-15" dirty="0">
                <a:latin typeface="+mj-lt"/>
                <a:ea typeface="Arial MT"/>
                <a:cs typeface="Arial MT"/>
              </a:rPr>
              <a:t> </a:t>
            </a:r>
            <a:r>
              <a:rPr lang="en-US" sz="2400" b="1" dirty="0">
                <a:latin typeface="+mj-lt"/>
                <a:ea typeface="Arial MT"/>
                <a:cs typeface="Arial MT"/>
              </a:rPr>
              <a:t>support children</a:t>
            </a:r>
            <a:r>
              <a:rPr lang="en-US" sz="2400" b="1" spc="-45" dirty="0">
                <a:latin typeface="+mj-lt"/>
                <a:ea typeface="Arial MT"/>
                <a:cs typeface="Arial MT"/>
              </a:rPr>
              <a:t> </a:t>
            </a:r>
            <a:r>
              <a:rPr lang="en-US" sz="2400" b="1" dirty="0">
                <a:latin typeface="+mj-lt"/>
                <a:ea typeface="Arial MT"/>
                <a:cs typeface="Arial MT"/>
              </a:rPr>
              <a:t>with</a:t>
            </a:r>
            <a:r>
              <a:rPr lang="en-US" sz="2400" b="1" spc="-25" dirty="0">
                <a:latin typeface="+mj-lt"/>
                <a:ea typeface="Arial MT"/>
                <a:cs typeface="Arial MT"/>
              </a:rPr>
              <a:t> </a:t>
            </a:r>
            <a:r>
              <a:rPr lang="en-US" sz="2400" b="1" dirty="0">
                <a:latin typeface="+mj-lt"/>
                <a:ea typeface="Arial MT"/>
                <a:cs typeface="Arial MT"/>
              </a:rPr>
              <a:t>special</a:t>
            </a:r>
            <a:r>
              <a:rPr lang="en-US" sz="2400" b="1" spc="-10" dirty="0">
                <a:latin typeface="+mj-lt"/>
                <a:ea typeface="Arial MT"/>
                <a:cs typeface="Arial MT"/>
              </a:rPr>
              <a:t> </a:t>
            </a:r>
            <a:r>
              <a:rPr lang="en-US" sz="2400" b="1" dirty="0">
                <a:latin typeface="+mj-lt"/>
                <a:ea typeface="Arial MT"/>
                <a:cs typeface="Arial MT"/>
              </a:rPr>
              <a:t>educational</a:t>
            </a:r>
            <a:r>
              <a:rPr lang="en-US" sz="2400" b="1" spc="10" dirty="0">
                <a:latin typeface="+mj-lt"/>
                <a:ea typeface="Arial MT"/>
                <a:cs typeface="Arial MT"/>
              </a:rPr>
              <a:t> </a:t>
            </a:r>
            <a:r>
              <a:rPr lang="en-US" sz="2400" b="1" dirty="0">
                <a:latin typeface="+mj-lt"/>
                <a:ea typeface="Arial MT"/>
                <a:cs typeface="Arial MT"/>
              </a:rPr>
              <a:t>needs</a:t>
            </a:r>
            <a:r>
              <a:rPr lang="en-US" sz="2400" b="1" spc="10" dirty="0">
                <a:latin typeface="+mj-lt"/>
                <a:ea typeface="Arial MT"/>
                <a:cs typeface="Arial MT"/>
              </a:rPr>
              <a:t> </a:t>
            </a:r>
            <a:r>
              <a:rPr lang="en-US" sz="2400" b="1" dirty="0">
                <a:latin typeface="+mj-lt"/>
                <a:ea typeface="Arial MT"/>
                <a:cs typeface="Arial MT"/>
              </a:rPr>
              <a:t>and</a:t>
            </a:r>
            <a:r>
              <a:rPr lang="en-US" sz="2400" b="1" spc="-290" dirty="0">
                <a:latin typeface="+mj-lt"/>
                <a:ea typeface="Arial MT"/>
                <a:cs typeface="Arial MT"/>
              </a:rPr>
              <a:t> </a:t>
            </a:r>
            <a:r>
              <a:rPr lang="en-US" sz="2400" b="1" dirty="0">
                <a:latin typeface="+mj-lt"/>
                <a:ea typeface="Arial MT"/>
                <a:cs typeface="Arial MT"/>
              </a:rPr>
              <a:t>disabilities?</a:t>
            </a:r>
          </a:p>
          <a:p>
            <a:endParaRPr lang="en-US" sz="2000" b="1" dirty="0">
              <a:latin typeface="+mj-lt"/>
            </a:endParaRPr>
          </a:p>
          <a:p>
            <a:pPr marL="285750" indent="-285750">
              <a:buFont typeface="Arial" panose="020B0604020202020204" pitchFamily="34" charset="0"/>
              <a:buChar char="•"/>
            </a:pPr>
            <a:r>
              <a:rPr lang="en-US" sz="1600" dirty="0">
                <a:latin typeface="+mj-lt"/>
              </a:rPr>
              <a:t>We will all work together to support your child.  After discussions with you, the class teacher, the SENCO and relevant professionals, we will review your child specifically to determine the most appropriate support for your child’s needs.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Together we will ensure that your child gets a range of support, which may include reasonable adjustments made during high quality first teaching, small group work, 1:1 working with an adult; in the classroom during whole class teaching time and very specific teaching, for example speech and language support/social and behavioural support where this is needed.</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Every child is different so the support they get will be specific to them.</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Your child will have an IEP which sets out all the details of their support and you will be asked to contribute to this, discuss the suggested targets and to support your child by working on their targets at home.</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All of our teachers are skilled in Quality First Teaching and supported to adapt teaching to meet the diverse range of needs in each class. They plan lessons so that the school curriculum is accessible and challenging for all children.  Daily planning takes into account individual pupils needs and requirements.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Differentiation is approached in a range of ways to support access and ensure that all pupils can experience success and challenge in their learning. Some children may just need a bit of extra explanation, modelling, time, or other children will have individual practice of crucial basic skills whilst receiving  support to participate in whole class lessons at their own level.  A child may be provided with have individual resources to enable them to access a specific task or to help them to manage within the classroom environment.  For some children, a bespoke task with the same curriculum goal may be adapted to meet the child’s needs</a:t>
            </a: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GB" dirty="0">
              <a:latin typeface="+mj-lt"/>
            </a:endParaRPr>
          </a:p>
        </p:txBody>
      </p:sp>
    </p:spTree>
    <p:extLst>
      <p:ext uri="{BB962C8B-B14F-4D97-AF65-F5344CB8AC3E}">
        <p14:creationId xmlns:p14="http://schemas.microsoft.com/office/powerpoint/2010/main" val="349068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5E0CFA-48BB-4F61-924B-219C90DEF61A}"/>
              </a:ext>
            </a:extLst>
          </p:cNvPr>
          <p:cNvSpPr/>
          <p:nvPr/>
        </p:nvSpPr>
        <p:spPr>
          <a:xfrm>
            <a:off x="364870" y="228123"/>
            <a:ext cx="9349146" cy="6401753"/>
          </a:xfrm>
          <a:prstGeom prst="rect">
            <a:avLst/>
          </a:prstGeom>
        </p:spPr>
        <p:txBody>
          <a:bodyPr wrap="square">
            <a:spAutoFit/>
          </a:bodyPr>
          <a:lstStyle/>
          <a:p>
            <a:pPr marL="342900" lvl="0" indent="-342900">
              <a:spcAft>
                <a:spcPts val="0"/>
              </a:spcAft>
              <a:buSzPts val="1100"/>
              <a:buFont typeface="Symbol" panose="05050102010706020507" pitchFamily="18" charset="2"/>
              <a:buChar char=""/>
              <a:tabLst>
                <a:tab pos="528320" algn="l"/>
                <a:tab pos="529590" algn="l"/>
              </a:tabLst>
            </a:pPr>
            <a:r>
              <a:rPr lang="en-US" dirty="0">
                <a:ea typeface="Symbol" panose="05050102010706020507" pitchFamily="18" charset="2"/>
                <a:cs typeface="Symbol" panose="05050102010706020507" pitchFamily="18" charset="2"/>
              </a:rPr>
              <a:t>Children</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may</a:t>
            </a:r>
            <a:r>
              <a:rPr lang="en-US" spc="-2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work</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with</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an</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adult</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1:1,</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in</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small</a:t>
            </a:r>
            <a:r>
              <a:rPr lang="en-US" spc="-3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groups</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or</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work</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as</a:t>
            </a:r>
            <a:r>
              <a:rPr lang="en-US" spc="-2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part</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of</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the</a:t>
            </a:r>
            <a:r>
              <a:rPr lang="en-US" spc="-4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whole class. </a:t>
            </a:r>
          </a:p>
          <a:p>
            <a:pPr marL="342900" lvl="0" indent="-342900">
              <a:spcAft>
                <a:spcPts val="0"/>
              </a:spcAft>
              <a:buSzPts val="1100"/>
              <a:buFont typeface="Symbol" panose="05050102010706020507" pitchFamily="18" charset="2"/>
              <a:buChar char=""/>
              <a:tabLst>
                <a:tab pos="528320" algn="l"/>
                <a:tab pos="529590" algn="l"/>
              </a:tabLst>
            </a:pPr>
            <a:endParaRPr lang="en-GB" dirty="0">
              <a:ea typeface="Symbol" panose="05050102010706020507" pitchFamily="18" charset="2"/>
              <a:cs typeface="Symbol" panose="05050102010706020507" pitchFamily="18" charset="2"/>
            </a:endParaRPr>
          </a:p>
          <a:p>
            <a:pPr marL="342900" lvl="0" indent="-342900">
              <a:spcAft>
                <a:spcPts val="0"/>
              </a:spcAft>
              <a:buSzPts val="1100"/>
              <a:buFont typeface="Symbol" panose="05050102010706020507" pitchFamily="18" charset="2"/>
              <a:buChar char=""/>
              <a:tabLst>
                <a:tab pos="528320" algn="l"/>
                <a:tab pos="529590" algn="l"/>
              </a:tabLst>
            </a:pPr>
            <a:r>
              <a:rPr lang="en-US" dirty="0">
                <a:ea typeface="Symbol" panose="05050102010706020507" pitchFamily="18" charset="2"/>
                <a:cs typeface="Symbol" panose="05050102010706020507" pitchFamily="18" charset="2"/>
              </a:rPr>
              <a:t>Quiet working areas are available outside the classroom to meet the needs of a range of children. </a:t>
            </a:r>
          </a:p>
          <a:p>
            <a:pPr marL="342900" lvl="0" indent="-342900">
              <a:spcAft>
                <a:spcPts val="0"/>
              </a:spcAft>
              <a:buSzPts val="1100"/>
              <a:buFont typeface="Symbol" panose="05050102010706020507" pitchFamily="18" charset="2"/>
              <a:buChar char=""/>
              <a:tabLst>
                <a:tab pos="528320" algn="l"/>
                <a:tab pos="529590" algn="l"/>
              </a:tabLst>
            </a:pPr>
            <a:endParaRPr lang="en-GB" dirty="0">
              <a:ea typeface="Symbol" panose="05050102010706020507" pitchFamily="18" charset="2"/>
              <a:cs typeface="Symbol" panose="05050102010706020507" pitchFamily="18" charset="2"/>
            </a:endParaRPr>
          </a:p>
          <a:p>
            <a:pPr marL="342900" marR="249555" lvl="0" indent="-342900" algn="just">
              <a:spcBef>
                <a:spcPts val="25"/>
              </a:spcBef>
              <a:spcAft>
                <a:spcPts val="0"/>
              </a:spcAft>
              <a:buSzPts val="1100"/>
              <a:buFont typeface="Symbol" panose="05050102010706020507" pitchFamily="18" charset="2"/>
              <a:buChar char=""/>
              <a:tabLst>
                <a:tab pos="529590" algn="l"/>
              </a:tabLst>
            </a:pPr>
            <a:r>
              <a:rPr lang="en-US" dirty="0">
                <a:ea typeface="Symbol" panose="05050102010706020507" pitchFamily="18" charset="2"/>
                <a:cs typeface="Symbol" panose="05050102010706020507" pitchFamily="18" charset="2"/>
              </a:rPr>
              <a:t>Grouping arrangements are organised flexibly with opportunities for both ability and mixed ability</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setting to</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maximise learning</a:t>
            </a:r>
            <a:r>
              <a:rPr lang="en-US" spc="3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opportunities</a:t>
            </a:r>
            <a:r>
              <a:rPr lang="en-US" spc="-3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for</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all.</a:t>
            </a:r>
          </a:p>
          <a:p>
            <a:pPr marR="249555" lvl="0" algn="just">
              <a:spcBef>
                <a:spcPts val="25"/>
              </a:spcBef>
              <a:spcAft>
                <a:spcPts val="0"/>
              </a:spcAft>
              <a:buSzPts val="1100"/>
              <a:tabLst>
                <a:tab pos="529590" algn="l"/>
              </a:tabLst>
            </a:pPr>
            <a:endParaRPr lang="en-GB" dirty="0">
              <a:ea typeface="Symbol" panose="05050102010706020507" pitchFamily="18" charset="2"/>
              <a:cs typeface="Symbol" panose="05050102010706020507" pitchFamily="18" charset="2"/>
            </a:endParaRPr>
          </a:p>
          <a:p>
            <a:pPr marL="342900" marR="224790" lvl="0" indent="-342900" algn="just">
              <a:spcAft>
                <a:spcPts val="0"/>
              </a:spcAft>
              <a:buSzPts val="1100"/>
              <a:buFont typeface="Symbol" panose="05050102010706020507" pitchFamily="18" charset="2"/>
              <a:buChar char=""/>
              <a:tabLst>
                <a:tab pos="529590" algn="l"/>
              </a:tabLst>
            </a:pPr>
            <a:r>
              <a:rPr lang="en-US" dirty="0">
                <a:ea typeface="Symbol" panose="05050102010706020507" pitchFamily="18" charset="2"/>
                <a:cs typeface="Symbol" panose="05050102010706020507" pitchFamily="18" charset="2"/>
              </a:rPr>
              <a:t>Additional</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adults are</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used</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flexibly</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to</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help</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groups</a:t>
            </a:r>
            <a:r>
              <a:rPr lang="en-US" spc="-3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and</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individual</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pupils, but</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our</a:t>
            </a:r>
            <a:r>
              <a:rPr lang="en-US" spc="-1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long-term</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goal</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is</a:t>
            </a:r>
            <a:r>
              <a:rPr lang="en-US" spc="-2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for</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all</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learners</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to have independent</a:t>
            </a:r>
            <a:r>
              <a:rPr lang="en-US" spc="2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learning skills.</a:t>
            </a:r>
          </a:p>
          <a:p>
            <a:pPr marR="224790" lvl="0" algn="just">
              <a:spcAft>
                <a:spcPts val="0"/>
              </a:spcAft>
              <a:buSzPts val="1100"/>
              <a:tabLst>
                <a:tab pos="529590" algn="l"/>
              </a:tabLst>
            </a:pPr>
            <a:endParaRPr lang="en-GB" dirty="0">
              <a:ea typeface="Symbol" panose="05050102010706020507" pitchFamily="18" charset="2"/>
              <a:cs typeface="Symbol" panose="05050102010706020507" pitchFamily="18" charset="2"/>
            </a:endParaRPr>
          </a:p>
          <a:p>
            <a:pPr marL="342900" marR="177165" lvl="0" indent="-342900" algn="just">
              <a:spcBef>
                <a:spcPts val="5"/>
              </a:spcBef>
              <a:spcAft>
                <a:spcPts val="0"/>
              </a:spcAft>
              <a:buSzPts val="1100"/>
              <a:buFont typeface="Symbol" panose="05050102010706020507" pitchFamily="18" charset="2"/>
              <a:buChar char=""/>
              <a:tabLst>
                <a:tab pos="529590" algn="l"/>
              </a:tabLst>
            </a:pPr>
            <a:r>
              <a:rPr lang="en-US" dirty="0">
                <a:ea typeface="Symbol" panose="05050102010706020507" pitchFamily="18" charset="2"/>
                <a:cs typeface="Symbol" panose="05050102010706020507" pitchFamily="18" charset="2"/>
              </a:rPr>
              <a:t>Support is available for pupils with physical needs to ensure that they engage in the activities of the</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school</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with pupils</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who do</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not have Special</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Educational Needs.</a:t>
            </a:r>
          </a:p>
          <a:p>
            <a:pPr marL="342900" marR="177165" lvl="0" indent="-342900" algn="just">
              <a:spcBef>
                <a:spcPts val="5"/>
              </a:spcBef>
              <a:spcAft>
                <a:spcPts val="0"/>
              </a:spcAft>
              <a:buSzPts val="1100"/>
              <a:buFont typeface="Symbol" panose="05050102010706020507" pitchFamily="18" charset="2"/>
              <a:buChar char=""/>
              <a:tabLst>
                <a:tab pos="529590" algn="l"/>
              </a:tabLst>
            </a:pPr>
            <a:endParaRPr lang="en-GB" dirty="0">
              <a:ea typeface="Symbol" panose="05050102010706020507" pitchFamily="18" charset="2"/>
              <a:cs typeface="Symbol" panose="05050102010706020507" pitchFamily="18" charset="2"/>
            </a:endParaRPr>
          </a:p>
          <a:p>
            <a:pPr marL="342900" marR="139065" lvl="0" indent="-342900" algn="just">
              <a:spcBef>
                <a:spcPts val="15"/>
              </a:spcBef>
              <a:spcAft>
                <a:spcPts val="0"/>
              </a:spcAft>
              <a:buSzPts val="1100"/>
              <a:buFont typeface="Symbol" panose="05050102010706020507" pitchFamily="18" charset="2"/>
              <a:buChar char=""/>
              <a:tabLst>
                <a:tab pos="529590" algn="l"/>
              </a:tabLst>
            </a:pPr>
            <a:r>
              <a:rPr lang="en-US" dirty="0">
                <a:ea typeface="Symbol" panose="05050102010706020507" pitchFamily="18" charset="2"/>
                <a:cs typeface="Symbol" panose="05050102010706020507" pitchFamily="18" charset="2"/>
              </a:rPr>
              <a:t>We differentiate our PE lessons to ensure that all pupils are included and supported. We liaise with</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Occupational Therapist, the Sensory team and other experts to provide a rich and inclusive physical</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education</a:t>
            </a:r>
            <a:r>
              <a:rPr lang="en-US" spc="-3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for</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our</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SEN pupils.</a:t>
            </a:r>
          </a:p>
          <a:p>
            <a:pPr marL="342900" marR="139065" lvl="0" indent="-342900" algn="just">
              <a:spcBef>
                <a:spcPts val="15"/>
              </a:spcBef>
              <a:spcAft>
                <a:spcPts val="0"/>
              </a:spcAft>
              <a:buSzPts val="1100"/>
              <a:buFont typeface="Symbol" panose="05050102010706020507" pitchFamily="18" charset="2"/>
              <a:buChar char=""/>
              <a:tabLst>
                <a:tab pos="529590" algn="l"/>
              </a:tabLst>
            </a:pPr>
            <a:endParaRPr lang="en-GB" dirty="0">
              <a:ea typeface="Symbol" panose="05050102010706020507" pitchFamily="18" charset="2"/>
              <a:cs typeface="Symbol" panose="05050102010706020507" pitchFamily="18" charset="2"/>
            </a:endParaRPr>
          </a:p>
          <a:p>
            <a:pPr marL="342900" marR="163195" lvl="0" indent="-342900">
              <a:spcBef>
                <a:spcPts val="15"/>
              </a:spcBef>
              <a:spcAft>
                <a:spcPts val="0"/>
              </a:spcAft>
              <a:buSzPts val="1100"/>
              <a:buFont typeface="Symbol" panose="05050102010706020507" pitchFamily="18" charset="2"/>
              <a:buChar char=""/>
              <a:tabLst>
                <a:tab pos="528320" algn="l"/>
                <a:tab pos="529590" algn="l"/>
              </a:tabLst>
            </a:pPr>
            <a:r>
              <a:rPr lang="en-US" dirty="0">
                <a:ea typeface="Symbol" panose="05050102010706020507" pitchFamily="18" charset="2"/>
                <a:cs typeface="Symbol" panose="05050102010706020507" pitchFamily="18" charset="2"/>
              </a:rPr>
              <a:t>Children with SEN have an IEP which outlines the agreed targets for your child.  All staff involved</a:t>
            </a:r>
            <a:r>
              <a:rPr lang="en-US" spc="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with your child will review your child’s progress towards their targets at least termly.  The progress</a:t>
            </a:r>
            <a:r>
              <a:rPr lang="en-US" spc="-29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of all children with Special Educational needs is reviewed by the school’s senior management team each</a:t>
            </a:r>
            <a:r>
              <a:rPr lang="en-US" spc="-15"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half</a:t>
            </a:r>
            <a:r>
              <a:rPr lang="en-US" spc="20" dirty="0">
                <a:ea typeface="Symbol" panose="05050102010706020507" pitchFamily="18" charset="2"/>
                <a:cs typeface="Symbol" panose="05050102010706020507" pitchFamily="18" charset="2"/>
              </a:rPr>
              <a:t> </a:t>
            </a:r>
            <a:r>
              <a:rPr lang="en-US" dirty="0">
                <a:ea typeface="Symbol" panose="05050102010706020507" pitchFamily="18" charset="2"/>
                <a:cs typeface="Symbol" panose="05050102010706020507" pitchFamily="18" charset="2"/>
              </a:rPr>
              <a:t>term.</a:t>
            </a:r>
          </a:p>
          <a:p>
            <a:pPr marL="342900" marR="163195" lvl="0" indent="-342900">
              <a:spcBef>
                <a:spcPts val="15"/>
              </a:spcBef>
              <a:spcAft>
                <a:spcPts val="0"/>
              </a:spcAft>
              <a:buSzPts val="1100"/>
              <a:buFont typeface="Symbol" panose="05050102010706020507" pitchFamily="18" charset="2"/>
              <a:buChar char=""/>
              <a:tabLst>
                <a:tab pos="528320" algn="l"/>
                <a:tab pos="529590" algn="l"/>
              </a:tabLst>
            </a:pPr>
            <a:endParaRPr lang="en-GB" sz="1400" dirty="0">
              <a:latin typeface="+mj-lt"/>
              <a:ea typeface="Symbol" panose="05050102010706020507" pitchFamily="18" charset="2"/>
              <a:cs typeface="Symbol" panose="05050102010706020507" pitchFamily="18" charset="2"/>
            </a:endParaRPr>
          </a:p>
        </p:txBody>
      </p:sp>
    </p:spTree>
    <p:extLst>
      <p:ext uri="{BB962C8B-B14F-4D97-AF65-F5344CB8AC3E}">
        <p14:creationId xmlns:p14="http://schemas.microsoft.com/office/powerpoint/2010/main" val="403752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5E0CFA-48BB-4F61-924B-219C90DEF61A}"/>
              </a:ext>
            </a:extLst>
          </p:cNvPr>
          <p:cNvSpPr/>
          <p:nvPr/>
        </p:nvSpPr>
        <p:spPr>
          <a:xfrm>
            <a:off x="388620" y="459983"/>
            <a:ext cx="9634154" cy="5909310"/>
          </a:xfrm>
          <a:prstGeom prst="rect">
            <a:avLst/>
          </a:prstGeom>
        </p:spPr>
        <p:txBody>
          <a:bodyPr wrap="square">
            <a:spAutoFit/>
          </a:bodyPr>
          <a:lstStyle/>
          <a:p>
            <a:pPr marL="342900" marR="344805" lvl="0" indent="-342900">
              <a:spcBef>
                <a:spcPts val="5"/>
              </a:spcBef>
              <a:spcAft>
                <a:spcPts val="0"/>
              </a:spcAft>
              <a:buSzPts val="1100"/>
              <a:buFont typeface="Symbol" panose="05050102010706020507" pitchFamily="18" charset="2"/>
              <a:buChar char=""/>
              <a:tabLst>
                <a:tab pos="528320" algn="l"/>
                <a:tab pos="529590" algn="l"/>
              </a:tabLst>
            </a:pPr>
            <a:r>
              <a:rPr lang="en-US" dirty="0">
                <a:latin typeface="+mj-lt"/>
                <a:ea typeface="Symbol" panose="05050102010706020507" pitchFamily="18" charset="2"/>
                <a:cs typeface="Symbol" panose="05050102010706020507" pitchFamily="18" charset="2"/>
              </a:rPr>
              <a:t>Children</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with</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Educational</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Health</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Care</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Plan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(EHCP)</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will</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have</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yearly</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reviews with</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parents,</a:t>
            </a:r>
            <a:r>
              <a:rPr lang="en-US" spc="-29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child</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(if</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appropriate)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class</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teacher,</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SENCo and</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any</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other supporting</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professionals.</a:t>
            </a:r>
          </a:p>
          <a:p>
            <a:pPr marL="342900" marR="344805" lvl="0" indent="-342900">
              <a:spcBef>
                <a:spcPts val="5"/>
              </a:spcBef>
              <a:spcAft>
                <a:spcPts val="0"/>
              </a:spcAft>
              <a:buSzPts val="1100"/>
              <a:buFont typeface="Symbol" panose="05050102010706020507" pitchFamily="18" charset="2"/>
              <a:buChar char=""/>
              <a:tabLst>
                <a:tab pos="528320" algn="l"/>
                <a:tab pos="529590" algn="l"/>
              </a:tabLst>
            </a:pPr>
            <a:endParaRPr lang="en-GB" dirty="0">
              <a:latin typeface="+mj-lt"/>
              <a:ea typeface="Symbol" panose="05050102010706020507" pitchFamily="18" charset="2"/>
              <a:cs typeface="Symbol" panose="05050102010706020507" pitchFamily="18" charset="2"/>
            </a:endParaRPr>
          </a:p>
          <a:p>
            <a:pPr marL="342900" lvl="0" indent="-342900">
              <a:spcAft>
                <a:spcPts val="0"/>
              </a:spcAft>
              <a:buSzPts val="1100"/>
              <a:buFont typeface="Symbol" panose="05050102010706020507" pitchFamily="18" charset="2"/>
              <a:buChar char=""/>
              <a:tabLst>
                <a:tab pos="528320" algn="l"/>
                <a:tab pos="529590" algn="l"/>
              </a:tabLst>
            </a:pPr>
            <a:r>
              <a:rPr lang="en-US" dirty="0">
                <a:latin typeface="+mj-lt"/>
                <a:ea typeface="Symbol" panose="05050102010706020507" pitchFamily="18" charset="2"/>
                <a:cs typeface="Symbol" panose="05050102010706020507" pitchFamily="18" charset="2"/>
              </a:rPr>
              <a:t>Children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under</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age</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of</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five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will</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have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6</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monthly</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EHCP</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reviews.</a:t>
            </a:r>
          </a:p>
          <a:p>
            <a:pPr marL="342900" lvl="0" indent="-342900">
              <a:spcAft>
                <a:spcPts val="0"/>
              </a:spcAft>
              <a:buSzPts val="1100"/>
              <a:buFont typeface="Symbol" panose="05050102010706020507" pitchFamily="18" charset="2"/>
              <a:buChar char=""/>
              <a:tabLst>
                <a:tab pos="528320" algn="l"/>
                <a:tab pos="529590" algn="l"/>
              </a:tabLst>
            </a:pPr>
            <a:endParaRPr lang="en-GB" dirty="0">
              <a:latin typeface="+mj-lt"/>
              <a:ea typeface="Symbol" panose="05050102010706020507" pitchFamily="18" charset="2"/>
              <a:cs typeface="Symbol" panose="05050102010706020507" pitchFamily="18" charset="2"/>
            </a:endParaRPr>
          </a:p>
          <a:p>
            <a:pPr marL="342900" marR="190500" lvl="0" indent="-342900">
              <a:spcAft>
                <a:spcPts val="0"/>
              </a:spcAft>
              <a:buSzPts val="1100"/>
              <a:buFont typeface="Symbol" panose="05050102010706020507" pitchFamily="18" charset="2"/>
              <a:buChar char=""/>
              <a:tabLst>
                <a:tab pos="528320" algn="l"/>
                <a:tab pos="529590" algn="l"/>
              </a:tabLst>
            </a:pPr>
            <a:r>
              <a:rPr lang="en-US" dirty="0">
                <a:latin typeface="+mj-lt"/>
                <a:ea typeface="Symbol" panose="05050102010706020507" pitchFamily="18" charset="2"/>
                <a:cs typeface="Symbol" panose="05050102010706020507" pitchFamily="18" charset="2"/>
              </a:rPr>
              <a:t>The effectiveness of SEN provision is regularly reviewed by the SENCo and Head Teacher.</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Effectiveness</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is</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judged</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progress</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of children</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towards</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their personal</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targets.</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If progress</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is</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not</a:t>
            </a:r>
            <a:r>
              <a:rPr lang="en-US" spc="-29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as</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expected,</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then</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support package</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is</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reviewed</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and</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altered</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to</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meet</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child’s needs.</a:t>
            </a:r>
          </a:p>
          <a:p>
            <a:pPr marL="342900" marR="190500" lvl="0" indent="-342900">
              <a:spcAft>
                <a:spcPts val="0"/>
              </a:spcAft>
              <a:buSzPts val="1100"/>
              <a:buFont typeface="Symbol" panose="05050102010706020507" pitchFamily="18" charset="2"/>
              <a:buChar char=""/>
              <a:tabLst>
                <a:tab pos="528320" algn="l"/>
                <a:tab pos="529590" algn="l"/>
              </a:tabLst>
            </a:pPr>
            <a:endParaRPr lang="en-GB" dirty="0">
              <a:latin typeface="+mj-lt"/>
              <a:ea typeface="Symbol" panose="05050102010706020507" pitchFamily="18" charset="2"/>
              <a:cs typeface="Symbol" panose="05050102010706020507" pitchFamily="18" charset="2"/>
            </a:endParaRPr>
          </a:p>
          <a:p>
            <a:pPr marL="342900" marR="392430" lvl="0" indent="-342900">
              <a:spcAft>
                <a:spcPts val="0"/>
              </a:spcAft>
              <a:buSzPts val="1100"/>
              <a:buFont typeface="Symbol" panose="05050102010706020507" pitchFamily="18" charset="2"/>
              <a:buChar char=""/>
              <a:tabLst>
                <a:tab pos="528320" algn="l"/>
                <a:tab pos="529590" algn="l"/>
              </a:tabLst>
            </a:pPr>
            <a:r>
              <a:rPr lang="en-US" dirty="0">
                <a:latin typeface="+mj-lt"/>
                <a:ea typeface="Symbol" panose="05050102010706020507" pitchFamily="18" charset="2"/>
                <a:cs typeface="Symbol" panose="05050102010706020507" pitchFamily="18" charset="2"/>
              </a:rPr>
              <a:t>High</a:t>
            </a:r>
            <a:r>
              <a:rPr lang="en-US" spc="-4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quality</a:t>
            </a:r>
            <a:r>
              <a:rPr lang="en-US" spc="-5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first</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teaching</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ensures</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that</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ongoing</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assessment</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for</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learning</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is</a:t>
            </a:r>
            <a:r>
              <a:rPr lang="en-US" spc="-4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integral</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part</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of</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29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daily</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classroom</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context</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for</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all pupils.</a:t>
            </a:r>
          </a:p>
          <a:p>
            <a:pPr marL="342900" marR="392430" lvl="0" indent="-342900">
              <a:spcAft>
                <a:spcPts val="0"/>
              </a:spcAft>
              <a:buSzPts val="1100"/>
              <a:buFont typeface="Symbol" panose="05050102010706020507" pitchFamily="18" charset="2"/>
              <a:buChar char=""/>
              <a:tabLst>
                <a:tab pos="528320" algn="l"/>
                <a:tab pos="529590" algn="l"/>
              </a:tabLst>
            </a:pPr>
            <a:endParaRPr lang="en-GB" dirty="0">
              <a:latin typeface="+mj-lt"/>
              <a:ea typeface="Symbol" panose="05050102010706020507" pitchFamily="18" charset="2"/>
              <a:cs typeface="Symbol" panose="05050102010706020507" pitchFamily="18" charset="2"/>
            </a:endParaRPr>
          </a:p>
          <a:p>
            <a:pPr marL="342900" marR="130810" lvl="0" indent="-342900" algn="just">
              <a:spcBef>
                <a:spcPts val="10"/>
              </a:spcBef>
              <a:spcAft>
                <a:spcPts val="0"/>
              </a:spcAft>
              <a:buSzPts val="1100"/>
              <a:buFont typeface="Symbol" panose="05050102010706020507" pitchFamily="18" charset="2"/>
              <a:buChar char=""/>
              <a:tabLst>
                <a:tab pos="529590" algn="l"/>
              </a:tabLst>
            </a:pPr>
            <a:r>
              <a:rPr lang="en-US" dirty="0">
                <a:latin typeface="+mj-lt"/>
                <a:ea typeface="Symbol" panose="05050102010706020507" pitchFamily="18" charset="2"/>
                <a:cs typeface="Symbol" panose="05050102010706020507" pitchFamily="18" charset="2"/>
              </a:rPr>
              <a:t>IEPs are based on a ‘Plan, Do, Review’ model and reviewed least termly with</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parents.</a:t>
            </a:r>
            <a:r>
              <a:rPr lang="en-US" spc="-5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These</a:t>
            </a:r>
            <a:r>
              <a:rPr lang="en-US" spc="-5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meetings</a:t>
            </a:r>
            <a:r>
              <a:rPr lang="en-US" spc="-3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ensure</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that</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progress is</a:t>
            </a:r>
            <a:r>
              <a:rPr lang="en-US" spc="-4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jointly</a:t>
            </a:r>
            <a:r>
              <a:rPr lang="en-US" spc="-5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monitored</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and</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collaborative</a:t>
            </a:r>
            <a:r>
              <a:rPr lang="en-US" spc="-3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targets</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set</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by</a:t>
            </a:r>
            <a:r>
              <a:rPr lang="en-US" spc="-6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29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class</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teacher</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and</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parents/carers.</a:t>
            </a:r>
          </a:p>
          <a:p>
            <a:pPr marL="285750" marR="130810" lvl="0" indent="-285750" algn="just">
              <a:spcBef>
                <a:spcPts val="10"/>
              </a:spcBef>
              <a:spcAft>
                <a:spcPts val="0"/>
              </a:spcAft>
              <a:buSzPts val="1100"/>
              <a:buFont typeface="Arial" panose="020B0604020202020204" pitchFamily="34" charset="0"/>
              <a:buChar char="•"/>
              <a:tabLst>
                <a:tab pos="529590" algn="l"/>
              </a:tabLst>
            </a:pPr>
            <a:endParaRPr lang="en-GB" dirty="0">
              <a:latin typeface="+mj-lt"/>
              <a:ea typeface="Symbol" panose="05050102010706020507" pitchFamily="18" charset="2"/>
              <a:cs typeface="Symbol" panose="05050102010706020507" pitchFamily="18" charset="2"/>
            </a:endParaRPr>
          </a:p>
          <a:p>
            <a:pPr marL="342900" marR="476250" lvl="0" indent="-342900">
              <a:spcAft>
                <a:spcPts val="0"/>
              </a:spcAft>
              <a:buSzPts val="1100"/>
              <a:buFont typeface="Symbol" panose="05050102010706020507" pitchFamily="18" charset="2"/>
              <a:buChar char=""/>
              <a:tabLst>
                <a:tab pos="566420" algn="l"/>
                <a:tab pos="567690" algn="l"/>
              </a:tabLst>
            </a:pPr>
            <a:r>
              <a:rPr lang="en-US" dirty="0">
                <a:latin typeface="+mj-lt"/>
                <a:ea typeface="Symbol" panose="05050102010706020507" pitchFamily="18" charset="2"/>
                <a:cs typeface="Symbol" panose="05050102010706020507" pitchFamily="18" charset="2"/>
              </a:rPr>
              <a:t>The</a:t>
            </a:r>
            <a:r>
              <a:rPr lang="en-US" spc="-3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class</a:t>
            </a:r>
            <a:r>
              <a:rPr lang="en-US" spc="-3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teacher</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will</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then</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implement specific</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strategies</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to</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target</a:t>
            </a:r>
            <a:r>
              <a:rPr lang="en-US" spc="-3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area</a:t>
            </a:r>
            <a:r>
              <a:rPr lang="en-US" spc="-4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requiring</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additional</a:t>
            </a:r>
            <a:r>
              <a:rPr lang="en-US" spc="-29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support.</a:t>
            </a:r>
          </a:p>
          <a:p>
            <a:pPr marL="285750" marR="476250" lvl="0" indent="-285750">
              <a:spcAft>
                <a:spcPts val="0"/>
              </a:spcAft>
              <a:buSzPts val="1100"/>
              <a:buFont typeface="Arial" panose="020B0604020202020204" pitchFamily="34" charset="0"/>
              <a:buChar char="•"/>
              <a:tabLst>
                <a:tab pos="566420" algn="l"/>
                <a:tab pos="567690" algn="l"/>
              </a:tabLst>
            </a:pPr>
            <a:endParaRPr lang="en-GB" dirty="0">
              <a:latin typeface="+mj-lt"/>
              <a:ea typeface="Symbol" panose="05050102010706020507" pitchFamily="18" charset="2"/>
              <a:cs typeface="Symbol" panose="05050102010706020507" pitchFamily="18" charset="2"/>
            </a:endParaRPr>
          </a:p>
          <a:p>
            <a:pPr marL="342900" marR="82550" lvl="0" indent="-342900">
              <a:spcAft>
                <a:spcPts val="0"/>
              </a:spcAft>
              <a:buSzPts val="1100"/>
              <a:buFont typeface="Symbol" panose="05050102010706020507" pitchFamily="18" charset="2"/>
              <a:buChar char=""/>
              <a:tabLst>
                <a:tab pos="528320" algn="l"/>
                <a:tab pos="529590" algn="l"/>
              </a:tabLst>
            </a:pPr>
            <a:r>
              <a:rPr lang="en-US" dirty="0">
                <a:latin typeface="+mj-lt"/>
                <a:ea typeface="Symbol" panose="05050102010706020507" pitchFamily="18" charset="2"/>
                <a:cs typeface="Symbol" panose="05050102010706020507" pitchFamily="18" charset="2"/>
              </a:rPr>
              <a:t>Close</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liaison</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with</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parents, enables</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us</a:t>
            </a:r>
            <a:r>
              <a:rPr lang="en-US" spc="-3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to</a:t>
            </a:r>
            <a:r>
              <a:rPr lang="en-US" spc="-4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know</a:t>
            </a:r>
            <a:r>
              <a:rPr lang="en-US" spc="-4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our</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children</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well,</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and</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parents</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are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able</a:t>
            </a:r>
            <a:r>
              <a:rPr lang="en-US" spc="-3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to</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discuss</a:t>
            </a:r>
            <a:r>
              <a:rPr lang="en-US" spc="-3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their</a:t>
            </a:r>
            <a:r>
              <a:rPr lang="en-US" spc="-29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child</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regularly</a:t>
            </a:r>
            <a:r>
              <a:rPr lang="en-US" spc="-2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with</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either</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10"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class</a:t>
            </a:r>
            <a:r>
              <a:rPr lang="en-US" spc="-2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teacher, SENCo</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or</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the</a:t>
            </a:r>
            <a:r>
              <a:rPr lang="en-US" spc="-1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Senior</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Leadership</a:t>
            </a:r>
            <a:r>
              <a:rPr lang="en-US" spc="-5" dirty="0">
                <a:latin typeface="+mj-lt"/>
                <a:ea typeface="Symbol" panose="05050102010706020507" pitchFamily="18" charset="2"/>
                <a:cs typeface="Symbol" panose="05050102010706020507" pitchFamily="18" charset="2"/>
              </a:rPr>
              <a:t> </a:t>
            </a:r>
            <a:r>
              <a:rPr lang="en-US" dirty="0">
                <a:latin typeface="+mj-lt"/>
                <a:ea typeface="Symbol" panose="05050102010706020507" pitchFamily="18" charset="2"/>
                <a:cs typeface="Symbol" panose="05050102010706020507" pitchFamily="18" charset="2"/>
              </a:rPr>
              <a:t>Team</a:t>
            </a:r>
            <a:endParaRPr lang="en-GB" dirty="0">
              <a:latin typeface="+mj-lt"/>
              <a:ea typeface="Symbol" panose="05050102010706020507" pitchFamily="18" charset="2"/>
              <a:cs typeface="Symbol" panose="05050102010706020507" pitchFamily="18" charset="2"/>
            </a:endParaRPr>
          </a:p>
        </p:txBody>
      </p:sp>
    </p:spTree>
    <p:extLst>
      <p:ext uri="{BB962C8B-B14F-4D97-AF65-F5344CB8AC3E}">
        <p14:creationId xmlns:p14="http://schemas.microsoft.com/office/powerpoint/2010/main" val="2618086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7CCDE82-4DF4-47A3-BFB7-A0CED5915741}"/>
              </a:ext>
            </a:extLst>
          </p:cNvPr>
          <p:cNvSpPr/>
          <p:nvPr/>
        </p:nvSpPr>
        <p:spPr>
          <a:xfrm>
            <a:off x="331586" y="179249"/>
            <a:ext cx="10118700" cy="6678751"/>
          </a:xfrm>
          <a:prstGeom prst="rect">
            <a:avLst/>
          </a:prstGeom>
        </p:spPr>
        <p:txBody>
          <a:bodyPr wrap="square">
            <a:spAutoFit/>
          </a:bodyPr>
          <a:lstStyle/>
          <a:p>
            <a:r>
              <a:rPr lang="en-US" sz="2000" b="1" dirty="0"/>
              <a:t>b. What additional support is available to help my child with their learning including specific interventions provided and adaptations to the curriculum and learning environment?</a:t>
            </a:r>
          </a:p>
          <a:p>
            <a:endParaRPr lang="en-US" sz="1600" dirty="0"/>
          </a:p>
          <a:p>
            <a:pPr marL="285750" indent="-285750">
              <a:buFont typeface="Arial" panose="020B0604020202020204" pitchFamily="34" charset="0"/>
              <a:buChar char="•"/>
            </a:pPr>
            <a:r>
              <a:rPr lang="en-US" sz="1600" dirty="0"/>
              <a:t>Speech and Language training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Specific medical training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have twelve teaching assistants in the school, most of whom have many years of experience.  We have an ELKAN trained Speech and Language teacher and staff trained in ‘Non- Directive Play’ and ‘Drawing and Talking’.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use the ‘Song of Sounds’ phonics scheme to teach phonics and early reading, which combines the best of Jolly Phonics, Read, Write Inc and Letters and Sounds concepts and teaching strategies, and is a government approved scheme.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have acoustic tiles in EYFS, Y1 and Y2 and disabled access throughout the school.</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The use of visual timetables is integral to our classroom management and planning.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Teachers provide Quality First Teaching in the classroom and will make reasonable adjustments to accommodate your child’s needs.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A range of interventions are offered to meet children’s specific needs.  The type of intervention is regularly reviewed to ensure that the children are making progress and that the interventions meet the child’s specific needs.  The SENDCo and class teacher discuss specific needs and appropriate interventions with parents. </a:t>
            </a:r>
            <a:endParaRPr lang="en-US" b="1" dirty="0"/>
          </a:p>
          <a:p>
            <a:endParaRPr lang="en-US" b="1" dirty="0"/>
          </a:p>
          <a:p>
            <a:endParaRPr lang="en-GB" b="1" dirty="0"/>
          </a:p>
        </p:txBody>
      </p:sp>
    </p:spTree>
    <p:extLst>
      <p:ext uri="{BB962C8B-B14F-4D97-AF65-F5344CB8AC3E}">
        <p14:creationId xmlns:p14="http://schemas.microsoft.com/office/powerpoint/2010/main" val="3612457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15B9D4-451B-4C26-9F4F-4084EE01280A}"/>
              </a:ext>
            </a:extLst>
          </p:cNvPr>
          <p:cNvSpPr/>
          <p:nvPr/>
        </p:nvSpPr>
        <p:spPr>
          <a:xfrm>
            <a:off x="366948" y="644080"/>
            <a:ext cx="9026434" cy="830997"/>
          </a:xfrm>
          <a:prstGeom prst="rect">
            <a:avLst/>
          </a:prstGeom>
        </p:spPr>
        <p:txBody>
          <a:bodyPr wrap="square">
            <a:spAutoFit/>
          </a:bodyPr>
          <a:lstStyle/>
          <a:p>
            <a:r>
              <a:rPr lang="en-US" sz="2400" b="1" dirty="0">
                <a:latin typeface="+mj-lt"/>
                <a:ea typeface="Arial MT"/>
                <a:cs typeface="Arial MT"/>
              </a:rPr>
              <a:t>c. How is the decision made about what type and how much support my child/young person will</a:t>
            </a:r>
            <a:r>
              <a:rPr lang="en-US" sz="2400" b="1" spc="-295" dirty="0">
                <a:latin typeface="+mj-lt"/>
                <a:ea typeface="Arial MT"/>
                <a:cs typeface="Arial MT"/>
              </a:rPr>
              <a:t> </a:t>
            </a:r>
            <a:r>
              <a:rPr lang="en-US" sz="2400" b="1" dirty="0">
                <a:latin typeface="+mj-lt"/>
                <a:ea typeface="Arial MT"/>
                <a:cs typeface="Arial MT"/>
              </a:rPr>
              <a:t>receive?</a:t>
            </a:r>
            <a:endParaRPr lang="en-GB" sz="2400" dirty="0">
              <a:latin typeface="+mj-lt"/>
            </a:endParaRPr>
          </a:p>
        </p:txBody>
      </p:sp>
      <p:sp>
        <p:nvSpPr>
          <p:cNvPr id="3" name="Rectangle 2">
            <a:extLst>
              <a:ext uri="{FF2B5EF4-FFF2-40B4-BE49-F238E27FC236}">
                <a16:creationId xmlns:a16="http://schemas.microsoft.com/office/drawing/2014/main" id="{C464594D-DEA9-4094-A10F-A7078D3EF5C9}"/>
              </a:ext>
            </a:extLst>
          </p:cNvPr>
          <p:cNvSpPr/>
          <p:nvPr/>
        </p:nvSpPr>
        <p:spPr>
          <a:xfrm>
            <a:off x="366948" y="1931257"/>
            <a:ext cx="9525197" cy="3754874"/>
          </a:xfrm>
          <a:prstGeom prst="rect">
            <a:avLst/>
          </a:prstGeom>
        </p:spPr>
        <p:txBody>
          <a:bodyPr wrap="square">
            <a:spAutoFit/>
          </a:bodyPr>
          <a:lstStyle/>
          <a:p>
            <a:pPr marL="342900" indent="-342900">
              <a:buFont typeface="Arial" panose="020B0604020202020204" pitchFamily="34" charset="0"/>
              <a:buChar char="•"/>
            </a:pPr>
            <a:r>
              <a:rPr lang="en-US" sz="2000" dirty="0">
                <a:latin typeface="+mj-lt"/>
              </a:rPr>
              <a:t>We use formative and summative assessment, as outlined in Section B, to make informed decisions regarding the type of support a pupil may require</a:t>
            </a:r>
          </a:p>
          <a:p>
            <a:pPr marL="342900" indent="-342900">
              <a:buFont typeface="Arial" panose="020B0604020202020204" pitchFamily="34" charset="0"/>
              <a:buChar char="•"/>
            </a:pPr>
            <a:endParaRPr lang="en-US" sz="2000" dirty="0">
              <a:latin typeface="+mj-lt"/>
            </a:endParaRPr>
          </a:p>
          <a:p>
            <a:pPr marL="342900" indent="-342900">
              <a:buFont typeface="Arial" panose="020B0604020202020204" pitchFamily="34" charset="0"/>
              <a:buChar char="•"/>
            </a:pPr>
            <a:r>
              <a:rPr lang="en-US" sz="2000" dirty="0">
                <a:latin typeface="+mj-lt"/>
              </a:rPr>
              <a:t>Additionally, in agreement with parents, we may make a referral to, for example, an Educational Psychologist, speech and language therapist or occupational therapist, or other professional for additional assessment of needs to be made.  These assessments may include social communication and cognitive assessment.</a:t>
            </a:r>
          </a:p>
          <a:p>
            <a:pPr marL="342900" indent="-342900">
              <a:buFont typeface="Arial" panose="020B0604020202020204" pitchFamily="34" charset="0"/>
              <a:buChar char="•"/>
            </a:pPr>
            <a:endParaRPr lang="en-US" sz="2000" dirty="0">
              <a:latin typeface="+mj-lt"/>
            </a:endParaRPr>
          </a:p>
          <a:p>
            <a:pPr marL="342900" indent="-342900">
              <a:buFont typeface="Arial" panose="020B0604020202020204" pitchFamily="34" charset="0"/>
              <a:buChar char="•"/>
            </a:pPr>
            <a:r>
              <a:rPr lang="en-US" sz="2000" dirty="0">
                <a:latin typeface="+mj-lt"/>
              </a:rPr>
              <a:t>We will then seek to implement any support strategies recommended.</a:t>
            </a:r>
          </a:p>
          <a:p>
            <a:pPr marL="342900" indent="-342900">
              <a:buFont typeface="Arial" panose="020B0604020202020204" pitchFamily="34" charset="0"/>
              <a:buChar char="•"/>
            </a:pPr>
            <a:endParaRPr lang="en-US" sz="2000" dirty="0">
              <a:latin typeface="+mj-lt"/>
            </a:endParaRPr>
          </a:p>
          <a:p>
            <a:pPr marL="342900" indent="-342900">
              <a:buFont typeface="Arial" panose="020B0604020202020204" pitchFamily="34" charset="0"/>
              <a:buChar char="•"/>
            </a:pPr>
            <a:r>
              <a:rPr lang="en-US" sz="2000" dirty="0">
                <a:latin typeface="+mj-lt"/>
              </a:rPr>
              <a:t>We may occasionally seek support from Special School outreach services and RBWM. </a:t>
            </a:r>
          </a:p>
          <a:p>
            <a:endParaRPr lang="en-US" dirty="0"/>
          </a:p>
        </p:txBody>
      </p:sp>
    </p:spTree>
    <p:extLst>
      <p:ext uri="{BB962C8B-B14F-4D97-AF65-F5344CB8AC3E}">
        <p14:creationId xmlns:p14="http://schemas.microsoft.com/office/powerpoint/2010/main" val="945869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03F4A8-129D-4FA0-AA72-573F52AF9AEB}"/>
              </a:ext>
            </a:extLst>
          </p:cNvPr>
          <p:cNvSpPr/>
          <p:nvPr/>
        </p:nvSpPr>
        <p:spPr>
          <a:xfrm>
            <a:off x="553720" y="206563"/>
            <a:ext cx="9066415" cy="707886"/>
          </a:xfrm>
          <a:prstGeom prst="rect">
            <a:avLst/>
          </a:prstGeom>
        </p:spPr>
        <p:txBody>
          <a:bodyPr wrap="square">
            <a:spAutoFit/>
          </a:bodyPr>
          <a:lstStyle/>
          <a:p>
            <a:r>
              <a:rPr lang="en-US" sz="2000" b="1" dirty="0">
                <a:latin typeface="+mj-lt"/>
                <a:ea typeface="Arial MT"/>
                <a:cs typeface="Arial MT"/>
              </a:rPr>
              <a:t>d.</a:t>
            </a:r>
            <a:r>
              <a:rPr lang="en-US" sz="2000" b="1" spc="-5" dirty="0">
                <a:latin typeface="+mj-lt"/>
                <a:ea typeface="Arial MT"/>
                <a:cs typeface="Arial MT"/>
              </a:rPr>
              <a:t> </a:t>
            </a:r>
            <a:r>
              <a:rPr lang="en-US" sz="2000" b="1" dirty="0">
                <a:latin typeface="+mj-lt"/>
                <a:ea typeface="Arial MT"/>
                <a:cs typeface="Arial MT"/>
              </a:rPr>
              <a:t>How</a:t>
            </a:r>
            <a:r>
              <a:rPr lang="en-US" sz="2000" b="1" spc="-15" dirty="0">
                <a:latin typeface="+mj-lt"/>
                <a:ea typeface="Arial MT"/>
                <a:cs typeface="Arial MT"/>
              </a:rPr>
              <a:t> </a:t>
            </a:r>
            <a:r>
              <a:rPr lang="en-US" sz="2000" b="1" dirty="0">
                <a:latin typeface="+mj-lt"/>
                <a:ea typeface="Arial MT"/>
                <a:cs typeface="Arial MT"/>
              </a:rPr>
              <a:t>will</a:t>
            </a:r>
            <a:r>
              <a:rPr lang="en-US" sz="2000" b="1" spc="-15" dirty="0">
                <a:latin typeface="+mj-lt"/>
                <a:ea typeface="Arial MT"/>
                <a:cs typeface="Arial MT"/>
              </a:rPr>
              <a:t> </a:t>
            </a:r>
            <a:r>
              <a:rPr lang="en-US" sz="2000" b="1" dirty="0">
                <a:latin typeface="+mj-lt"/>
                <a:ea typeface="Arial MT"/>
                <a:cs typeface="Arial MT"/>
              </a:rPr>
              <a:t>I</a:t>
            </a:r>
            <a:r>
              <a:rPr lang="en-US" sz="2000" b="1" spc="-15" dirty="0">
                <a:latin typeface="+mj-lt"/>
                <a:ea typeface="Arial MT"/>
                <a:cs typeface="Arial MT"/>
              </a:rPr>
              <a:t> </a:t>
            </a:r>
            <a:r>
              <a:rPr lang="en-US" sz="2000" b="1" dirty="0">
                <a:latin typeface="+mj-lt"/>
                <a:ea typeface="Arial MT"/>
                <a:cs typeface="Arial MT"/>
              </a:rPr>
              <a:t>(the</a:t>
            </a:r>
            <a:r>
              <a:rPr lang="en-US" sz="2000" b="1" spc="-5" dirty="0">
                <a:latin typeface="+mj-lt"/>
                <a:ea typeface="Arial MT"/>
                <a:cs typeface="Arial MT"/>
              </a:rPr>
              <a:t> </a:t>
            </a:r>
            <a:r>
              <a:rPr lang="en-US" sz="2000" b="1" dirty="0">
                <a:latin typeface="+mj-lt"/>
                <a:ea typeface="Arial MT"/>
                <a:cs typeface="Arial MT"/>
              </a:rPr>
              <a:t>parent)</a:t>
            </a:r>
            <a:r>
              <a:rPr lang="en-US" sz="2000" b="1" spc="-5" dirty="0">
                <a:latin typeface="+mj-lt"/>
                <a:ea typeface="Arial MT"/>
                <a:cs typeface="Arial MT"/>
              </a:rPr>
              <a:t> </a:t>
            </a:r>
            <a:r>
              <a:rPr lang="en-US" sz="2000" b="1" dirty="0">
                <a:latin typeface="+mj-lt"/>
                <a:ea typeface="Arial MT"/>
                <a:cs typeface="Arial MT"/>
              </a:rPr>
              <a:t>be</a:t>
            </a:r>
            <a:r>
              <a:rPr lang="en-US" sz="2000" b="1" spc="-35" dirty="0">
                <a:latin typeface="+mj-lt"/>
                <a:ea typeface="Arial MT"/>
                <a:cs typeface="Arial MT"/>
              </a:rPr>
              <a:t> </a:t>
            </a:r>
            <a:r>
              <a:rPr lang="en-US" sz="2000" b="1" dirty="0">
                <a:latin typeface="+mj-lt"/>
                <a:ea typeface="Arial MT"/>
                <a:cs typeface="Arial MT"/>
              </a:rPr>
              <a:t>involved</a:t>
            </a:r>
            <a:r>
              <a:rPr lang="en-US" sz="2000" b="1" spc="-10" dirty="0">
                <a:latin typeface="+mj-lt"/>
                <a:ea typeface="Arial MT"/>
                <a:cs typeface="Arial MT"/>
              </a:rPr>
              <a:t> </a:t>
            </a:r>
            <a:r>
              <a:rPr lang="en-US" sz="2000" b="1" dirty="0">
                <a:latin typeface="+mj-lt"/>
                <a:ea typeface="Arial MT"/>
                <a:cs typeface="Arial MT"/>
              </a:rPr>
              <a:t>in</a:t>
            </a:r>
            <a:r>
              <a:rPr lang="en-US" sz="2000" b="1" spc="-10" dirty="0">
                <a:latin typeface="+mj-lt"/>
                <a:ea typeface="Arial MT"/>
                <a:cs typeface="Arial MT"/>
              </a:rPr>
              <a:t> </a:t>
            </a:r>
            <a:r>
              <a:rPr lang="en-US" sz="2000" b="1" dirty="0">
                <a:latin typeface="+mj-lt"/>
                <a:ea typeface="Arial MT"/>
                <a:cs typeface="Arial MT"/>
              </a:rPr>
              <a:t>planning</a:t>
            </a:r>
            <a:r>
              <a:rPr lang="en-US" sz="2000" b="1" spc="-5" dirty="0">
                <a:latin typeface="+mj-lt"/>
                <a:ea typeface="Arial MT"/>
                <a:cs typeface="Arial MT"/>
              </a:rPr>
              <a:t> </a:t>
            </a:r>
            <a:r>
              <a:rPr lang="en-US" sz="2000" b="1" dirty="0">
                <a:latin typeface="+mj-lt"/>
                <a:ea typeface="Arial MT"/>
                <a:cs typeface="Arial MT"/>
              </a:rPr>
              <a:t>for</a:t>
            </a:r>
            <a:r>
              <a:rPr lang="en-US" sz="2000" b="1" spc="-20" dirty="0">
                <a:latin typeface="+mj-lt"/>
                <a:ea typeface="Arial MT"/>
                <a:cs typeface="Arial MT"/>
              </a:rPr>
              <a:t> </a:t>
            </a:r>
            <a:r>
              <a:rPr lang="en-US" sz="2000" b="1" dirty="0">
                <a:latin typeface="+mj-lt"/>
                <a:ea typeface="Arial MT"/>
                <a:cs typeface="Arial MT"/>
              </a:rPr>
              <a:t>and</a:t>
            </a:r>
            <a:r>
              <a:rPr lang="en-US" sz="2000" b="1" spc="-10" dirty="0">
                <a:latin typeface="+mj-lt"/>
                <a:ea typeface="Arial MT"/>
                <a:cs typeface="Arial MT"/>
              </a:rPr>
              <a:t> </a:t>
            </a:r>
            <a:r>
              <a:rPr lang="en-US" sz="2000" b="1" dirty="0">
                <a:latin typeface="+mj-lt"/>
                <a:ea typeface="Arial MT"/>
                <a:cs typeface="Arial MT"/>
              </a:rPr>
              <a:t>supporting</a:t>
            </a:r>
            <a:r>
              <a:rPr lang="en-US" sz="2000" b="1" spc="-25" dirty="0">
                <a:latin typeface="+mj-lt"/>
                <a:ea typeface="Arial MT"/>
                <a:cs typeface="Arial MT"/>
              </a:rPr>
              <a:t> </a:t>
            </a:r>
            <a:r>
              <a:rPr lang="en-US" sz="2000" b="1" dirty="0">
                <a:latin typeface="+mj-lt"/>
                <a:ea typeface="Arial MT"/>
                <a:cs typeface="Arial MT"/>
              </a:rPr>
              <a:t>my</a:t>
            </a:r>
            <a:r>
              <a:rPr lang="en-US" sz="2000" b="1" spc="-25" dirty="0">
                <a:latin typeface="+mj-lt"/>
                <a:ea typeface="Arial MT"/>
                <a:cs typeface="Arial MT"/>
              </a:rPr>
              <a:t> </a:t>
            </a:r>
            <a:r>
              <a:rPr lang="en-US" sz="2000" b="1" dirty="0">
                <a:latin typeface="+mj-lt"/>
                <a:ea typeface="Arial MT"/>
                <a:cs typeface="Arial MT"/>
              </a:rPr>
              <a:t>child/young</a:t>
            </a:r>
            <a:r>
              <a:rPr lang="en-US" sz="2000" b="1" spc="-10" dirty="0">
                <a:latin typeface="+mj-lt"/>
                <a:ea typeface="Arial MT"/>
                <a:cs typeface="Arial MT"/>
              </a:rPr>
              <a:t> </a:t>
            </a:r>
            <a:r>
              <a:rPr lang="en-US" sz="2000" b="1" dirty="0">
                <a:latin typeface="+mj-lt"/>
                <a:ea typeface="Arial MT"/>
                <a:cs typeface="Arial MT"/>
              </a:rPr>
              <a:t>person’s</a:t>
            </a:r>
            <a:r>
              <a:rPr lang="en-US" sz="2000" b="1" spc="-290" dirty="0">
                <a:latin typeface="+mj-lt"/>
                <a:ea typeface="Arial MT"/>
                <a:cs typeface="Arial MT"/>
              </a:rPr>
              <a:t> </a:t>
            </a:r>
            <a:r>
              <a:rPr lang="en-US" sz="2000" b="1" dirty="0">
                <a:latin typeface="+mj-lt"/>
                <a:ea typeface="Arial MT"/>
                <a:cs typeface="Arial MT"/>
              </a:rPr>
              <a:t>learning?</a:t>
            </a:r>
            <a:endParaRPr lang="en-GB" sz="2000" dirty="0">
              <a:latin typeface="+mj-lt"/>
            </a:endParaRPr>
          </a:p>
        </p:txBody>
      </p:sp>
      <p:sp>
        <p:nvSpPr>
          <p:cNvPr id="3" name="Rectangle 2">
            <a:extLst>
              <a:ext uri="{FF2B5EF4-FFF2-40B4-BE49-F238E27FC236}">
                <a16:creationId xmlns:a16="http://schemas.microsoft.com/office/drawing/2014/main" id="{C9A83964-72D8-44B9-B59B-8F028632B811}"/>
              </a:ext>
            </a:extLst>
          </p:cNvPr>
          <p:cNvSpPr/>
          <p:nvPr/>
        </p:nvSpPr>
        <p:spPr>
          <a:xfrm>
            <a:off x="339964" y="948690"/>
            <a:ext cx="11084560" cy="5909310"/>
          </a:xfrm>
          <a:prstGeom prst="rect">
            <a:avLst/>
          </a:prstGeom>
        </p:spPr>
        <p:txBody>
          <a:bodyPr wrap="square">
            <a:spAutoFit/>
          </a:bodyPr>
          <a:lstStyle/>
          <a:p>
            <a:pPr marL="285750" indent="-285750">
              <a:buFont typeface="Arial" panose="020B0604020202020204" pitchFamily="34" charset="0"/>
              <a:buChar char="•"/>
            </a:pPr>
            <a:r>
              <a:rPr lang="en-US" dirty="0">
                <a:latin typeface="+mj-lt"/>
              </a:rPr>
              <a:t>The school strives to work closely with parents to provide effective support for all pupils.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If your child has a Special Educational Need before they join the school, a meeting will be held with parents, class teacher and SENCo/Head Teacher and any other professional already involved prior to their start date.  A plan will be made to ensure that the school is ready to support your child on entry.  Any training needs, specific strategies or resources will be identified. It is important the school is ready to support your child on entry.</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Parents are kept informed of their child’s progress on a regular basis. Parents of children with Special Educational needs will be invited to a meeting with the class teacher and/or the SENCo to review their child’s progress and jointly plan targets on at least a termly basis.  Parents are welcome to make appointments to discuss any concerns about their child at any point.  We will always set an appointment for as soon as possible.</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Children are at the heart of the learning process.  Targets are broken down and explain clearly to children in ways which will are appropriate and meaningful to them.</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They share success through contributing to their IEP.  Children are asked about their learning, and asked to contribute to their own targets, at an appropriate level commensurate with their individual special needs.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t>Parents may contact the class teacher or SENCo through the school office 01753 830885 or by email - office@ queenannefirstschool.org.uk</a:t>
            </a:r>
            <a:endParaRPr lang="en-GB" dirty="0"/>
          </a:p>
          <a:p>
            <a:endParaRPr lang="en-US" dirty="0">
              <a:latin typeface="+mj-lt"/>
            </a:endParaRPr>
          </a:p>
        </p:txBody>
      </p:sp>
    </p:spTree>
    <p:extLst>
      <p:ext uri="{BB962C8B-B14F-4D97-AF65-F5344CB8AC3E}">
        <p14:creationId xmlns:p14="http://schemas.microsoft.com/office/powerpoint/2010/main" val="1307756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DF80120-E91F-4C27-8FBE-76DF9E8FCCDD}"/>
              </a:ext>
            </a:extLst>
          </p:cNvPr>
          <p:cNvSpPr/>
          <p:nvPr/>
        </p:nvSpPr>
        <p:spPr>
          <a:xfrm>
            <a:off x="511958" y="249159"/>
            <a:ext cx="9855200" cy="707886"/>
          </a:xfrm>
          <a:prstGeom prst="rect">
            <a:avLst/>
          </a:prstGeom>
        </p:spPr>
        <p:txBody>
          <a:bodyPr wrap="square">
            <a:spAutoFit/>
          </a:bodyPr>
          <a:lstStyle/>
          <a:p>
            <a:r>
              <a:rPr lang="en-US" sz="2000" b="1" dirty="0">
                <a:latin typeface="+mj-lt"/>
                <a:ea typeface="Arial MT"/>
                <a:cs typeface="Arial MT"/>
              </a:rPr>
              <a:t>e.</a:t>
            </a:r>
            <a:r>
              <a:rPr lang="en-US" sz="2000" b="1" spc="180" dirty="0">
                <a:latin typeface="+mj-lt"/>
                <a:ea typeface="Arial MT"/>
                <a:cs typeface="Arial MT"/>
              </a:rPr>
              <a:t> </a:t>
            </a:r>
            <a:r>
              <a:rPr lang="en-US" sz="2000" b="1" dirty="0">
                <a:latin typeface="+mj-lt"/>
                <a:ea typeface="Arial MT"/>
                <a:cs typeface="Arial MT"/>
              </a:rPr>
              <a:t>How</a:t>
            </a:r>
            <a:r>
              <a:rPr lang="en-US" sz="2000" b="1" spc="-15" dirty="0">
                <a:latin typeface="+mj-lt"/>
                <a:ea typeface="Arial MT"/>
                <a:cs typeface="Arial MT"/>
              </a:rPr>
              <a:t> </a:t>
            </a:r>
            <a:r>
              <a:rPr lang="en-US" sz="2000" b="1" dirty="0">
                <a:latin typeface="+mj-lt"/>
                <a:ea typeface="Arial MT"/>
                <a:cs typeface="Arial MT"/>
              </a:rPr>
              <a:t>will</a:t>
            </a:r>
            <a:r>
              <a:rPr lang="en-US" sz="2000" b="1" spc="-5" dirty="0">
                <a:latin typeface="+mj-lt"/>
                <a:ea typeface="Arial MT"/>
                <a:cs typeface="Arial MT"/>
              </a:rPr>
              <a:t> </a:t>
            </a:r>
            <a:r>
              <a:rPr lang="en-US" sz="2000" b="1" dirty="0">
                <a:latin typeface="+mj-lt"/>
                <a:ea typeface="Arial MT"/>
                <a:cs typeface="Arial MT"/>
              </a:rPr>
              <a:t>my</a:t>
            </a:r>
            <a:r>
              <a:rPr lang="en-US" sz="2000" b="1" spc="-45" dirty="0">
                <a:latin typeface="+mj-lt"/>
                <a:ea typeface="Arial MT"/>
                <a:cs typeface="Arial MT"/>
              </a:rPr>
              <a:t> </a:t>
            </a:r>
            <a:r>
              <a:rPr lang="en-US" sz="2000" b="1" dirty="0">
                <a:latin typeface="+mj-lt"/>
                <a:ea typeface="Arial MT"/>
                <a:cs typeface="Arial MT"/>
              </a:rPr>
              <a:t>child</a:t>
            </a:r>
            <a:r>
              <a:rPr lang="en-US" sz="2000" b="1" spc="-5" dirty="0">
                <a:latin typeface="+mj-lt"/>
                <a:ea typeface="Arial MT"/>
                <a:cs typeface="Arial MT"/>
              </a:rPr>
              <a:t> </a:t>
            </a:r>
            <a:r>
              <a:rPr lang="en-US" sz="2000" b="1" dirty="0">
                <a:latin typeface="+mj-lt"/>
                <a:ea typeface="Arial MT"/>
                <a:cs typeface="Arial MT"/>
              </a:rPr>
              <a:t>be</a:t>
            </a:r>
            <a:r>
              <a:rPr lang="en-US" sz="2000" b="1" spc="-35" dirty="0">
                <a:latin typeface="+mj-lt"/>
                <a:ea typeface="Arial MT"/>
                <a:cs typeface="Arial MT"/>
              </a:rPr>
              <a:t> </a:t>
            </a:r>
            <a:r>
              <a:rPr lang="en-US" sz="2000" b="1" dirty="0">
                <a:latin typeface="+mj-lt"/>
                <a:ea typeface="Arial MT"/>
                <a:cs typeface="Arial MT"/>
              </a:rPr>
              <a:t>involved</a:t>
            </a:r>
            <a:r>
              <a:rPr lang="en-US" sz="2000" b="1" spc="-5" dirty="0">
                <a:latin typeface="+mj-lt"/>
                <a:ea typeface="Arial MT"/>
                <a:cs typeface="Arial MT"/>
              </a:rPr>
              <a:t> </a:t>
            </a:r>
            <a:r>
              <a:rPr lang="en-US" sz="2000" b="1" dirty="0">
                <a:latin typeface="+mj-lt"/>
                <a:ea typeface="Arial MT"/>
                <a:cs typeface="Arial MT"/>
              </a:rPr>
              <a:t>in</a:t>
            </a:r>
            <a:r>
              <a:rPr lang="en-US" sz="2000" b="1" spc="-10" dirty="0">
                <a:latin typeface="+mj-lt"/>
                <a:ea typeface="Arial MT"/>
                <a:cs typeface="Arial MT"/>
              </a:rPr>
              <a:t> </a:t>
            </a:r>
            <a:r>
              <a:rPr lang="en-US" sz="2000" b="1" dirty="0">
                <a:latin typeface="+mj-lt"/>
                <a:ea typeface="Arial MT"/>
                <a:cs typeface="Arial MT"/>
              </a:rPr>
              <a:t>his/her</a:t>
            </a:r>
            <a:r>
              <a:rPr lang="en-US" sz="2000" b="1" spc="-10" dirty="0">
                <a:latin typeface="+mj-lt"/>
                <a:ea typeface="Arial MT"/>
                <a:cs typeface="Arial MT"/>
              </a:rPr>
              <a:t> </a:t>
            </a:r>
            <a:r>
              <a:rPr lang="en-US" sz="2000" b="1" dirty="0">
                <a:latin typeface="+mj-lt"/>
                <a:ea typeface="Arial MT"/>
                <a:cs typeface="Arial MT"/>
              </a:rPr>
              <a:t>own</a:t>
            </a:r>
            <a:r>
              <a:rPr lang="en-US" sz="2000" b="1" spc="-10" dirty="0">
                <a:latin typeface="+mj-lt"/>
                <a:ea typeface="Arial MT"/>
                <a:cs typeface="Arial MT"/>
              </a:rPr>
              <a:t> </a:t>
            </a:r>
            <a:r>
              <a:rPr lang="en-US" sz="2000" b="1" dirty="0">
                <a:latin typeface="+mj-lt"/>
                <a:ea typeface="Arial MT"/>
                <a:cs typeface="Arial MT"/>
              </a:rPr>
              <a:t>learning</a:t>
            </a:r>
            <a:r>
              <a:rPr lang="en-US" sz="2000" b="1" spc="-10" dirty="0">
                <a:latin typeface="+mj-lt"/>
                <a:ea typeface="Arial MT"/>
                <a:cs typeface="Arial MT"/>
              </a:rPr>
              <a:t> </a:t>
            </a:r>
            <a:r>
              <a:rPr lang="en-US" sz="2000" b="1" dirty="0">
                <a:latin typeface="+mj-lt"/>
                <a:ea typeface="Arial MT"/>
                <a:cs typeface="Arial MT"/>
              </a:rPr>
              <a:t>and</a:t>
            </a:r>
            <a:r>
              <a:rPr lang="en-US" sz="2000" b="1" spc="-15" dirty="0">
                <a:latin typeface="+mj-lt"/>
                <a:ea typeface="Arial MT"/>
                <a:cs typeface="Arial MT"/>
              </a:rPr>
              <a:t> </a:t>
            </a:r>
            <a:r>
              <a:rPr lang="en-US" sz="2000" b="1" dirty="0">
                <a:latin typeface="+mj-lt"/>
                <a:ea typeface="Arial MT"/>
                <a:cs typeface="Arial MT"/>
              </a:rPr>
              <a:t>decisions</a:t>
            </a:r>
            <a:r>
              <a:rPr lang="en-US" sz="2000" b="1" spc="-35" dirty="0">
                <a:latin typeface="+mj-lt"/>
                <a:ea typeface="Arial MT"/>
                <a:cs typeface="Arial MT"/>
              </a:rPr>
              <a:t> </a:t>
            </a:r>
            <a:r>
              <a:rPr lang="en-US" sz="2000" b="1" dirty="0">
                <a:latin typeface="+mj-lt"/>
                <a:ea typeface="Arial MT"/>
                <a:cs typeface="Arial MT"/>
              </a:rPr>
              <a:t>made</a:t>
            </a:r>
            <a:r>
              <a:rPr lang="en-US" sz="2000" b="1" spc="-5" dirty="0">
                <a:latin typeface="+mj-lt"/>
                <a:ea typeface="Arial MT"/>
                <a:cs typeface="Arial MT"/>
              </a:rPr>
              <a:t> </a:t>
            </a:r>
            <a:r>
              <a:rPr lang="en-US" sz="2000" b="1" dirty="0">
                <a:latin typeface="+mj-lt"/>
                <a:ea typeface="Arial MT"/>
                <a:cs typeface="Arial MT"/>
              </a:rPr>
              <a:t>about</a:t>
            </a:r>
            <a:r>
              <a:rPr lang="en-US" sz="2000" b="1" spc="5" dirty="0">
                <a:latin typeface="+mj-lt"/>
                <a:ea typeface="Arial MT"/>
                <a:cs typeface="Arial MT"/>
              </a:rPr>
              <a:t> </a:t>
            </a:r>
            <a:r>
              <a:rPr lang="en-US" sz="2000" b="1" dirty="0">
                <a:latin typeface="+mj-lt"/>
                <a:ea typeface="Arial MT"/>
                <a:cs typeface="Arial MT"/>
              </a:rPr>
              <a:t>his/her</a:t>
            </a:r>
            <a:r>
              <a:rPr lang="en-US" sz="2000" b="1" spc="-20" dirty="0">
                <a:latin typeface="+mj-lt"/>
                <a:ea typeface="Arial MT"/>
                <a:cs typeface="Arial MT"/>
              </a:rPr>
              <a:t> </a:t>
            </a:r>
            <a:r>
              <a:rPr lang="en-US" sz="2000" b="1" dirty="0">
                <a:latin typeface="+mj-lt"/>
                <a:ea typeface="Arial MT"/>
                <a:cs typeface="Arial MT"/>
              </a:rPr>
              <a:t>learning?</a:t>
            </a:r>
            <a:endParaRPr lang="en-GB" sz="2000" dirty="0">
              <a:latin typeface="+mj-lt"/>
            </a:endParaRPr>
          </a:p>
        </p:txBody>
      </p:sp>
      <p:sp>
        <p:nvSpPr>
          <p:cNvPr id="6" name="Rectangle 5">
            <a:extLst>
              <a:ext uri="{FF2B5EF4-FFF2-40B4-BE49-F238E27FC236}">
                <a16:creationId xmlns:a16="http://schemas.microsoft.com/office/drawing/2014/main" id="{A9CF4FC3-6063-42F2-9888-5D9E5C5EE8EE}"/>
              </a:ext>
            </a:extLst>
          </p:cNvPr>
          <p:cNvSpPr/>
          <p:nvPr/>
        </p:nvSpPr>
        <p:spPr>
          <a:xfrm>
            <a:off x="511958" y="1189395"/>
            <a:ext cx="11155680" cy="5262979"/>
          </a:xfrm>
          <a:prstGeom prst="rect">
            <a:avLst/>
          </a:prstGeom>
        </p:spPr>
        <p:txBody>
          <a:bodyPr wrap="square">
            <a:spAutoFit/>
          </a:bodyPr>
          <a:lstStyle/>
          <a:p>
            <a:pPr marL="285750" indent="-285750">
              <a:buFont typeface="Arial" panose="020B0604020202020204" pitchFamily="34" charset="0"/>
              <a:buChar char="•"/>
            </a:pPr>
            <a:r>
              <a:rPr lang="en-US" sz="1600" dirty="0"/>
              <a:t>The Queen Anne takes a child and family-</a:t>
            </a:r>
            <a:r>
              <a:rPr lang="en-US" sz="1600" dirty="0" err="1"/>
              <a:t>centred</a:t>
            </a:r>
            <a:r>
              <a:rPr lang="en-US" sz="1600" dirty="0"/>
              <a:t> approach to learning and personal development.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Consequently, we are keen to collaborate with all pupils regarding their learning journey.</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Pupils are made aware of child friendly targets, and celebrate success, before moving onto next steps in their learning.  They are given their own target bookmark to keep.</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They receive oral and written feedback on a regular basis and are encouraged to develop their own thoughts and ideas, interests and goals.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have two teaching assistants who are trained in ‘Non-Directive Play’, and four teaching assistants trained in ‘Drawing and Talking’, which places the child at the centre of the learning experience and enables staff to be responsive to pupils as they work together to develop learning in all areas.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The IEPs act as a regular point of reference to both adult and child in planning next steps and celebrating achievements – these are signed by the child and parents.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The child can attend an IEP review meeting and, if at all possible, their contribution is recorded and valued.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If your child has an EHCP, he/she/they will discuss and record their thoughts, feelings and goals in words and pictures with a trusted member of staff (SENCo, class teacher or teaching assistant).</a:t>
            </a:r>
          </a:p>
        </p:txBody>
      </p:sp>
    </p:spTree>
    <p:extLst>
      <p:ext uri="{BB962C8B-B14F-4D97-AF65-F5344CB8AC3E}">
        <p14:creationId xmlns:p14="http://schemas.microsoft.com/office/powerpoint/2010/main" val="2621595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90BD14-4022-43CD-8E3E-FCB266D89DCB}"/>
              </a:ext>
            </a:extLst>
          </p:cNvPr>
          <p:cNvSpPr txBox="1"/>
          <p:nvPr/>
        </p:nvSpPr>
        <p:spPr>
          <a:xfrm>
            <a:off x="833120" y="1373315"/>
            <a:ext cx="8726516" cy="707886"/>
          </a:xfrm>
          <a:prstGeom prst="rect">
            <a:avLst/>
          </a:prstGeom>
          <a:solidFill>
            <a:srgbClr val="99CCFF"/>
          </a:solidFill>
        </p:spPr>
        <p:txBody>
          <a:bodyPr wrap="square" rtlCol="0">
            <a:spAutoFit/>
          </a:bodyPr>
          <a:lstStyle/>
          <a:p>
            <a:r>
              <a:rPr lang="en-US" sz="4000" b="1" dirty="0">
                <a:latin typeface="+mj-lt"/>
              </a:rPr>
              <a:t>3.	Children and young people’s progress</a:t>
            </a:r>
            <a:endParaRPr lang="en-GB" sz="4000" dirty="0">
              <a:latin typeface="+mj-lt"/>
            </a:endParaRPr>
          </a:p>
        </p:txBody>
      </p:sp>
    </p:spTree>
    <p:extLst>
      <p:ext uri="{BB962C8B-B14F-4D97-AF65-F5344CB8AC3E}">
        <p14:creationId xmlns:p14="http://schemas.microsoft.com/office/powerpoint/2010/main" val="1336457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EE7264-A238-4D0B-886B-0D1E3D664B2A}"/>
              </a:ext>
            </a:extLst>
          </p:cNvPr>
          <p:cNvSpPr/>
          <p:nvPr/>
        </p:nvSpPr>
        <p:spPr>
          <a:xfrm>
            <a:off x="508000" y="515035"/>
            <a:ext cx="10495280" cy="6432530"/>
          </a:xfrm>
          <a:prstGeom prst="rect">
            <a:avLst/>
          </a:prstGeom>
        </p:spPr>
        <p:txBody>
          <a:bodyPr wrap="square">
            <a:spAutoFit/>
          </a:bodyPr>
          <a:lstStyle/>
          <a:p>
            <a:pPr marL="342900" indent="-342900">
              <a:buAutoNum type="alphaLcPeriod"/>
            </a:pPr>
            <a:r>
              <a:rPr lang="en-US" sz="2000" b="1" dirty="0">
                <a:latin typeface="+mj-lt"/>
                <a:ea typeface="Arial MT"/>
                <a:cs typeface="Arial MT"/>
              </a:rPr>
              <a:t>How</a:t>
            </a:r>
            <a:r>
              <a:rPr lang="en-US" sz="2000" b="1" spc="5" dirty="0">
                <a:latin typeface="+mj-lt"/>
                <a:ea typeface="Arial MT"/>
                <a:cs typeface="Arial MT"/>
              </a:rPr>
              <a:t> </a:t>
            </a:r>
            <a:r>
              <a:rPr lang="en-US" sz="2000" b="1" dirty="0">
                <a:latin typeface="+mj-lt"/>
                <a:ea typeface="Arial MT"/>
                <a:cs typeface="Arial MT"/>
              </a:rPr>
              <a:t>do</a:t>
            </a:r>
            <a:r>
              <a:rPr lang="en-US" sz="2000" b="1" spc="-20" dirty="0">
                <a:latin typeface="+mj-lt"/>
                <a:ea typeface="Arial MT"/>
                <a:cs typeface="Arial MT"/>
              </a:rPr>
              <a:t> </a:t>
            </a:r>
            <a:r>
              <a:rPr lang="en-US" sz="2000" b="1" dirty="0">
                <a:latin typeface="+mj-lt"/>
                <a:ea typeface="Arial MT"/>
                <a:cs typeface="Arial MT"/>
              </a:rPr>
              <a:t>you</a:t>
            </a:r>
            <a:r>
              <a:rPr lang="en-US" sz="2000" b="1" spc="-20" dirty="0">
                <a:latin typeface="+mj-lt"/>
                <a:ea typeface="Arial MT"/>
                <a:cs typeface="Arial MT"/>
              </a:rPr>
              <a:t> </a:t>
            </a:r>
            <a:r>
              <a:rPr lang="en-US" sz="2000" b="1" dirty="0">
                <a:latin typeface="+mj-lt"/>
                <a:ea typeface="Arial MT"/>
                <a:cs typeface="Arial MT"/>
              </a:rPr>
              <a:t>check</a:t>
            </a:r>
            <a:r>
              <a:rPr lang="en-US" sz="2000" b="1" spc="-20" dirty="0">
                <a:latin typeface="+mj-lt"/>
                <a:ea typeface="Arial MT"/>
                <a:cs typeface="Arial MT"/>
              </a:rPr>
              <a:t> </a:t>
            </a:r>
            <a:r>
              <a:rPr lang="en-US" sz="2000" b="1" dirty="0">
                <a:latin typeface="+mj-lt"/>
                <a:ea typeface="Arial MT"/>
                <a:cs typeface="Arial MT"/>
              </a:rPr>
              <a:t>and</a:t>
            </a:r>
            <a:r>
              <a:rPr lang="en-US" sz="2000" b="1" spc="-15" dirty="0">
                <a:latin typeface="+mj-lt"/>
                <a:ea typeface="Arial MT"/>
                <a:cs typeface="Arial MT"/>
              </a:rPr>
              <a:t> </a:t>
            </a:r>
            <a:r>
              <a:rPr lang="en-US" sz="2000" b="1" dirty="0">
                <a:latin typeface="+mj-lt"/>
                <a:ea typeface="Arial MT"/>
                <a:cs typeface="Arial MT"/>
              </a:rPr>
              <a:t>review my</a:t>
            </a:r>
            <a:r>
              <a:rPr lang="en-US" sz="2000" b="1" spc="-55" dirty="0">
                <a:latin typeface="+mj-lt"/>
                <a:ea typeface="Arial MT"/>
                <a:cs typeface="Arial MT"/>
              </a:rPr>
              <a:t> </a:t>
            </a:r>
            <a:r>
              <a:rPr lang="en-US" sz="2000" b="1" dirty="0">
                <a:latin typeface="+mj-lt"/>
                <a:ea typeface="Arial MT"/>
                <a:cs typeface="Arial MT"/>
              </a:rPr>
              <a:t>child/young</a:t>
            </a:r>
            <a:r>
              <a:rPr lang="en-US" sz="2000" b="1" spc="-10" dirty="0">
                <a:latin typeface="+mj-lt"/>
                <a:ea typeface="Arial MT"/>
                <a:cs typeface="Arial MT"/>
              </a:rPr>
              <a:t> </a:t>
            </a:r>
            <a:r>
              <a:rPr lang="en-US" sz="2000" b="1" dirty="0">
                <a:latin typeface="+mj-lt"/>
                <a:ea typeface="Arial MT"/>
                <a:cs typeface="Arial MT"/>
              </a:rPr>
              <a:t>person’s</a:t>
            </a:r>
            <a:r>
              <a:rPr lang="en-US" sz="2000" b="1" spc="-30" dirty="0">
                <a:latin typeface="+mj-lt"/>
                <a:ea typeface="Arial MT"/>
                <a:cs typeface="Arial MT"/>
              </a:rPr>
              <a:t> </a:t>
            </a:r>
            <a:r>
              <a:rPr lang="en-US" sz="2000" b="1" dirty="0">
                <a:latin typeface="+mj-lt"/>
                <a:ea typeface="Arial MT"/>
                <a:cs typeface="Arial MT"/>
              </a:rPr>
              <a:t>progress?</a:t>
            </a:r>
          </a:p>
          <a:p>
            <a:pPr marL="342900" indent="-342900">
              <a:buAutoNum type="alphaLcPeriod"/>
            </a:pPr>
            <a:endParaRPr lang="en-US" b="1" dirty="0">
              <a:latin typeface="+mj-lt"/>
            </a:endParaRPr>
          </a:p>
          <a:p>
            <a:pPr marL="285750" indent="-285750">
              <a:buFont typeface="Arial" panose="020B0604020202020204" pitchFamily="34" charset="0"/>
              <a:buChar char="•"/>
            </a:pPr>
            <a:r>
              <a:rPr lang="en-US" sz="1600" dirty="0">
                <a:latin typeface="+mj-lt"/>
              </a:rPr>
              <a:t>Children with SEN have an IEP which outlines the agreed targets for your child.  All staff involved with your child will review your child’s progress towards their targets at least every term.  The progress of all  children with Special Educational needs is reviewed by the school’s senior management team each half term.</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Children with an Educational Health Care Plan (EHCP) will have yearly reviews with the parents, child (if appropriate) class teacher, SENCo and any other supporting professionals.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The effectiveness of SEN provision is regularly reviewed by the SENCo and Head Teacher.  Effectiveness is judged on the progress of children towards their personal targets.  If progress is not as expected, then the support package is reviewed and altered to meet the child’s needs.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High quality first teaching ensures that ongoing assessment for learning is an integral part of the daily classroom context for all pupils.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All teachers hold IEP review meetings with the parents/carers of children benefitting from additional support within the class.  These meetings ensure that progress is jointly monitored and collaborative targets set by the class teacher and parents/carers.  The class teacher will then implement specific strategies to target the area requiring additional support.  Close liaison with parents, enables us to know our children well, and parents are able to discuss their child regularly     with either the class teacher, SENCo or the Senior Leadership Team.</a:t>
            </a: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GB" dirty="0">
              <a:latin typeface="+mj-lt"/>
            </a:endParaRPr>
          </a:p>
        </p:txBody>
      </p:sp>
    </p:spTree>
    <p:extLst>
      <p:ext uri="{BB962C8B-B14F-4D97-AF65-F5344CB8AC3E}">
        <p14:creationId xmlns:p14="http://schemas.microsoft.com/office/powerpoint/2010/main" val="2433931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EE7264-A238-4D0B-886B-0D1E3D664B2A}"/>
              </a:ext>
            </a:extLst>
          </p:cNvPr>
          <p:cNvSpPr/>
          <p:nvPr/>
        </p:nvSpPr>
        <p:spPr>
          <a:xfrm>
            <a:off x="508000" y="515035"/>
            <a:ext cx="10495280" cy="1200329"/>
          </a:xfrm>
          <a:prstGeom prst="rect">
            <a:avLst/>
          </a:prstGeom>
        </p:spPr>
        <p:txBody>
          <a:bodyPr wrap="square">
            <a:spAutoFit/>
          </a:bodyPr>
          <a:lstStyle/>
          <a:p>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GB" dirty="0">
              <a:latin typeface="+mj-lt"/>
            </a:endParaRPr>
          </a:p>
        </p:txBody>
      </p:sp>
      <p:sp>
        <p:nvSpPr>
          <p:cNvPr id="3" name="Rectangle 2">
            <a:extLst>
              <a:ext uri="{FF2B5EF4-FFF2-40B4-BE49-F238E27FC236}">
                <a16:creationId xmlns:a16="http://schemas.microsoft.com/office/drawing/2014/main" id="{106411FD-D9E2-4671-A220-C5373A5F2036}"/>
              </a:ext>
            </a:extLst>
          </p:cNvPr>
          <p:cNvSpPr/>
          <p:nvPr/>
        </p:nvSpPr>
        <p:spPr>
          <a:xfrm>
            <a:off x="680720" y="515035"/>
            <a:ext cx="8653285" cy="5940088"/>
          </a:xfrm>
          <a:prstGeom prst="rect">
            <a:avLst/>
          </a:prstGeom>
        </p:spPr>
        <p:txBody>
          <a:bodyPr wrap="square">
            <a:spAutoFit/>
          </a:bodyPr>
          <a:lstStyle/>
          <a:p>
            <a:r>
              <a:rPr lang="en-US" sz="2000" b="1" dirty="0"/>
              <a:t>b. How do you involve my child/young person and parents in those reviews?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Parents and pupils are integral to our on-going monitoring, assessment and reviews.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We regularly meet parents informally and are keen for parents to discuss concerns, share successes, ideas and strategies for supporting pupils.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At annual reviews we welcome parent and pupil input, and usually ask parents if there are any representatives from outside agencies they would like to attend.</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Prior to review we ask parents and pupils to complete a review of their thoughts and feelings re targets, plans and successes and challenges. Pupil voice is represented words/pictures/sign as appropriate.</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Records of all reviews are given to parents for agreement and approval after any meeting.</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We regularly review PEP plans for looked after children alongside pupils and parents/carers and welcome attendance from representatives of the virtual school.</a:t>
            </a:r>
          </a:p>
          <a:p>
            <a:endParaRPr lang="en-US" b="1" dirty="0"/>
          </a:p>
          <a:p>
            <a:endParaRPr lang="en-GB" b="1" dirty="0"/>
          </a:p>
        </p:txBody>
      </p:sp>
    </p:spTree>
    <p:extLst>
      <p:ext uri="{BB962C8B-B14F-4D97-AF65-F5344CB8AC3E}">
        <p14:creationId xmlns:p14="http://schemas.microsoft.com/office/powerpoint/2010/main" val="3585736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996EDFF-CFD6-4E67-9A9F-22BAADE68445}"/>
              </a:ext>
            </a:extLst>
          </p:cNvPr>
          <p:cNvGraphicFramePr>
            <a:graphicFrameLocks noGrp="1"/>
          </p:cNvGraphicFramePr>
          <p:nvPr>
            <p:extLst>
              <p:ext uri="{D42A27DB-BD31-4B8C-83A1-F6EECF244321}">
                <p14:modId xmlns:p14="http://schemas.microsoft.com/office/powerpoint/2010/main" val="168803358"/>
              </p:ext>
            </p:extLst>
          </p:nvPr>
        </p:nvGraphicFramePr>
        <p:xfrm>
          <a:off x="555124" y="434814"/>
          <a:ext cx="9289519" cy="6453627"/>
        </p:xfrm>
        <a:graphic>
          <a:graphicData uri="http://schemas.openxmlformats.org/drawingml/2006/table">
            <a:tbl>
              <a:tblPr firstRow="1" firstCol="1" lastRow="1" lastCol="1" bandRow="1" bandCol="1">
                <a:tableStyleId>{2D5ABB26-0587-4C30-8999-92F81FD0307C}</a:tableStyleId>
              </a:tblPr>
              <a:tblGrid>
                <a:gridCol w="3748433">
                  <a:extLst>
                    <a:ext uri="{9D8B030D-6E8A-4147-A177-3AD203B41FA5}">
                      <a16:colId xmlns:a16="http://schemas.microsoft.com/office/drawing/2014/main" val="1079009646"/>
                    </a:ext>
                  </a:extLst>
                </a:gridCol>
                <a:gridCol w="5541086">
                  <a:extLst>
                    <a:ext uri="{9D8B030D-6E8A-4147-A177-3AD203B41FA5}">
                      <a16:colId xmlns:a16="http://schemas.microsoft.com/office/drawing/2014/main" val="1407341515"/>
                    </a:ext>
                  </a:extLst>
                </a:gridCol>
              </a:tblGrid>
              <a:tr h="504973">
                <a:tc>
                  <a:txBody>
                    <a:bodyPr/>
                    <a:lstStyle/>
                    <a:p>
                      <a:pPr marL="2540" indent="-229235">
                        <a:lnSpc>
                          <a:spcPct val="100000"/>
                        </a:lnSpc>
                        <a:spcAft>
                          <a:spcPts val="0"/>
                        </a:spcAft>
                      </a:pPr>
                      <a:r>
                        <a:rPr lang="en-US" sz="1800" b="1" dirty="0">
                          <a:effectLst/>
                          <a:latin typeface="+mn-lt"/>
                        </a:rPr>
                        <a:t>Name</a:t>
                      </a:r>
                      <a:r>
                        <a:rPr lang="en-US" sz="1800" b="1" spc="-20" dirty="0">
                          <a:effectLst/>
                          <a:latin typeface="+mn-lt"/>
                        </a:rPr>
                        <a:t> </a:t>
                      </a:r>
                      <a:r>
                        <a:rPr lang="en-US" sz="1800" b="1" dirty="0">
                          <a:effectLst/>
                          <a:latin typeface="+mn-lt"/>
                        </a:rPr>
                        <a:t>of Headteacher:</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a:effectLst/>
                          <a:latin typeface="+mn-lt"/>
                        </a:rPr>
                        <a:t>Judith</a:t>
                      </a:r>
                      <a:r>
                        <a:rPr lang="en-US" sz="1800" spc="-15">
                          <a:effectLst/>
                          <a:latin typeface="+mn-lt"/>
                        </a:rPr>
                        <a:t> </a:t>
                      </a:r>
                      <a:r>
                        <a:rPr lang="en-US" sz="1800">
                          <a:effectLst/>
                          <a:latin typeface="+mn-lt"/>
                        </a:rPr>
                        <a:t>Street</a:t>
                      </a:r>
                      <a:endParaRPr lang="en-GB" sz="1800">
                        <a:effectLst/>
                        <a:latin typeface="+mn-lt"/>
                        <a:ea typeface="Arial MT"/>
                        <a:cs typeface="Arial MT"/>
                      </a:endParaRPr>
                    </a:p>
                  </a:txBody>
                  <a:tcPr marL="0" marR="0" marT="0" marB="0"/>
                </a:tc>
                <a:extLst>
                  <a:ext uri="{0D108BD9-81ED-4DB2-BD59-A6C34878D82A}">
                    <a16:rowId xmlns:a16="http://schemas.microsoft.com/office/drawing/2014/main" val="2415589104"/>
                  </a:ext>
                </a:extLst>
              </a:tr>
              <a:tr h="491090">
                <a:tc>
                  <a:txBody>
                    <a:bodyPr/>
                    <a:lstStyle/>
                    <a:p>
                      <a:pPr marL="2540" indent="-229235">
                        <a:lnSpc>
                          <a:spcPct val="100000"/>
                        </a:lnSpc>
                        <a:spcAft>
                          <a:spcPts val="0"/>
                        </a:spcAft>
                      </a:pPr>
                      <a:r>
                        <a:rPr lang="en-US" sz="1800" b="1" dirty="0">
                          <a:effectLst/>
                          <a:latin typeface="+mn-lt"/>
                        </a:rPr>
                        <a:t>Name</a:t>
                      </a:r>
                      <a:r>
                        <a:rPr lang="en-US" sz="1800" b="1" spc="-10" dirty="0">
                          <a:effectLst/>
                          <a:latin typeface="+mn-lt"/>
                        </a:rPr>
                        <a:t> </a:t>
                      </a:r>
                      <a:r>
                        <a:rPr lang="en-US" sz="1800" b="1" dirty="0">
                          <a:effectLst/>
                          <a:latin typeface="+mn-lt"/>
                        </a:rPr>
                        <a:t>of </a:t>
                      </a:r>
                      <a:r>
                        <a:rPr lang="en-US" sz="1800" b="1">
                          <a:effectLst/>
                          <a:latin typeface="+mn-lt"/>
                        </a:rPr>
                        <a:t>SEN</a:t>
                      </a:r>
                      <a:r>
                        <a:rPr lang="en-US" sz="1800" b="1" spc="-20">
                          <a:effectLst/>
                          <a:latin typeface="+mn-lt"/>
                        </a:rPr>
                        <a:t> </a:t>
                      </a:r>
                      <a:r>
                        <a:rPr lang="en-US" sz="1800" b="1">
                          <a:effectLst/>
                          <a:latin typeface="+mn-lt"/>
                        </a:rPr>
                        <a:t>Coordinator</a:t>
                      </a:r>
                      <a:r>
                        <a:rPr lang="en-US" sz="1800" b="1" spc="-20">
                          <a:effectLst/>
                          <a:latin typeface="+mn-lt"/>
                        </a:rPr>
                        <a:t> </a:t>
                      </a:r>
                      <a:r>
                        <a:rPr lang="en-US" sz="1800" b="1" dirty="0">
                          <a:effectLst/>
                          <a:latin typeface="+mn-lt"/>
                        </a:rPr>
                        <a:t>(</a:t>
                      </a:r>
                      <a:r>
                        <a:rPr lang="en-US" sz="1800" b="1">
                          <a:effectLst/>
                          <a:latin typeface="+mn-lt"/>
                        </a:rPr>
                        <a:t>SENCO</a:t>
                      </a:r>
                      <a:r>
                        <a:rPr lang="en-US" sz="1800" b="1" dirty="0">
                          <a:effectLst/>
                          <a:latin typeface="+mn-lt"/>
                        </a:rPr>
                        <a:t>):</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dirty="0">
                          <a:effectLst/>
                          <a:latin typeface="+mn-lt"/>
                          <a:ea typeface="Arial MT"/>
                          <a:cs typeface="Arial MT"/>
                        </a:rPr>
                        <a:t>Francesca Collin </a:t>
                      </a:r>
                      <a:endParaRPr lang="en-GB" sz="1800" dirty="0">
                        <a:effectLst/>
                        <a:latin typeface="+mn-lt"/>
                        <a:ea typeface="Arial MT"/>
                        <a:cs typeface="Arial MT"/>
                      </a:endParaRPr>
                    </a:p>
                  </a:txBody>
                  <a:tcPr marL="0" marR="0" marT="0" marB="0"/>
                </a:tc>
                <a:extLst>
                  <a:ext uri="{0D108BD9-81ED-4DB2-BD59-A6C34878D82A}">
                    <a16:rowId xmlns:a16="http://schemas.microsoft.com/office/drawing/2014/main" val="430143674"/>
                  </a:ext>
                </a:extLst>
              </a:tr>
              <a:tr h="491090">
                <a:tc>
                  <a:txBody>
                    <a:bodyPr/>
                    <a:lstStyle/>
                    <a:p>
                      <a:pPr marL="2540" indent="-229235">
                        <a:lnSpc>
                          <a:spcPct val="100000"/>
                        </a:lnSpc>
                        <a:spcAft>
                          <a:spcPts val="0"/>
                        </a:spcAft>
                      </a:pPr>
                      <a:r>
                        <a:rPr lang="en-US" sz="1800" b="1" dirty="0">
                          <a:effectLst/>
                          <a:latin typeface="+mn-lt"/>
                        </a:rPr>
                        <a:t>Name of</a:t>
                      </a:r>
                      <a:r>
                        <a:rPr lang="en-US" sz="1800" b="1" spc="10" dirty="0">
                          <a:effectLst/>
                          <a:latin typeface="+mn-lt"/>
                        </a:rPr>
                        <a:t> </a:t>
                      </a:r>
                      <a:r>
                        <a:rPr lang="en-US" sz="1800" b="1" dirty="0">
                          <a:effectLst/>
                          <a:latin typeface="+mn-lt"/>
                        </a:rPr>
                        <a:t>SEN</a:t>
                      </a:r>
                      <a:r>
                        <a:rPr lang="en-US" sz="1800" b="1" spc="-25" dirty="0">
                          <a:effectLst/>
                          <a:latin typeface="+mn-lt"/>
                        </a:rPr>
                        <a:t> </a:t>
                      </a:r>
                      <a:r>
                        <a:rPr lang="en-US" sz="1800" b="1" dirty="0">
                          <a:effectLst/>
                          <a:latin typeface="+mn-lt"/>
                        </a:rPr>
                        <a:t>Governor:</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a:effectLst/>
                          <a:latin typeface="+mn-lt"/>
                        </a:rPr>
                        <a:t>Dr Kerry Howcroft</a:t>
                      </a:r>
                      <a:endParaRPr lang="en-GB" sz="1800">
                        <a:effectLst/>
                        <a:latin typeface="+mn-lt"/>
                        <a:ea typeface="Arial MT"/>
                        <a:cs typeface="Arial MT"/>
                      </a:endParaRPr>
                    </a:p>
                  </a:txBody>
                  <a:tcPr marL="0" marR="0" marT="0" marB="0"/>
                </a:tc>
                <a:extLst>
                  <a:ext uri="{0D108BD9-81ED-4DB2-BD59-A6C34878D82A}">
                    <a16:rowId xmlns:a16="http://schemas.microsoft.com/office/drawing/2014/main" val="1066287179"/>
                  </a:ext>
                </a:extLst>
              </a:tr>
              <a:tr h="752038">
                <a:tc>
                  <a:txBody>
                    <a:bodyPr/>
                    <a:lstStyle/>
                    <a:p>
                      <a:pPr marL="2540" indent="-229235">
                        <a:lnSpc>
                          <a:spcPct val="100000"/>
                        </a:lnSpc>
                        <a:spcAft>
                          <a:spcPts val="0"/>
                        </a:spcAft>
                      </a:pPr>
                      <a:r>
                        <a:rPr lang="en-US" sz="1800" b="1" dirty="0">
                          <a:effectLst/>
                          <a:latin typeface="+mn-lt"/>
                        </a:rPr>
                        <a:t>School</a:t>
                      </a:r>
                      <a:r>
                        <a:rPr lang="en-US" sz="1800" b="1" spc="-10" dirty="0">
                          <a:effectLst/>
                          <a:latin typeface="+mn-lt"/>
                        </a:rPr>
                        <a:t> </a:t>
                      </a:r>
                      <a:r>
                        <a:rPr lang="en-US" sz="1800" b="1" dirty="0">
                          <a:effectLst/>
                          <a:latin typeface="+mn-lt"/>
                        </a:rPr>
                        <a:t>address:</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a:effectLst/>
                          <a:latin typeface="+mn-lt"/>
                        </a:rPr>
                        <a:t>The</a:t>
                      </a:r>
                      <a:r>
                        <a:rPr lang="en-US" sz="1800" spc="-15">
                          <a:effectLst/>
                          <a:latin typeface="+mn-lt"/>
                        </a:rPr>
                        <a:t> </a:t>
                      </a:r>
                      <a:r>
                        <a:rPr lang="en-US" sz="1800">
                          <a:effectLst/>
                          <a:latin typeface="+mn-lt"/>
                        </a:rPr>
                        <a:t>Queen</a:t>
                      </a:r>
                      <a:r>
                        <a:rPr lang="en-US" sz="1800" spc="-15">
                          <a:effectLst/>
                          <a:latin typeface="+mn-lt"/>
                        </a:rPr>
                        <a:t> </a:t>
                      </a:r>
                      <a:r>
                        <a:rPr lang="en-US" sz="1800">
                          <a:effectLst/>
                          <a:latin typeface="+mn-lt"/>
                        </a:rPr>
                        <a:t>Anne Royal</a:t>
                      </a:r>
                      <a:r>
                        <a:rPr lang="en-US" sz="1800" spc="-10">
                          <a:effectLst/>
                          <a:latin typeface="+mn-lt"/>
                        </a:rPr>
                        <a:t> </a:t>
                      </a:r>
                      <a:r>
                        <a:rPr lang="en-US" sz="1800">
                          <a:effectLst/>
                          <a:latin typeface="+mn-lt"/>
                        </a:rPr>
                        <a:t>Free C.E.</a:t>
                      </a:r>
                      <a:r>
                        <a:rPr lang="en-US" sz="1800" spc="5">
                          <a:effectLst/>
                          <a:latin typeface="+mn-lt"/>
                        </a:rPr>
                        <a:t> </a:t>
                      </a:r>
                      <a:r>
                        <a:rPr lang="en-US" sz="1800">
                          <a:effectLst/>
                          <a:latin typeface="+mn-lt"/>
                        </a:rPr>
                        <a:t>First</a:t>
                      </a:r>
                      <a:r>
                        <a:rPr lang="en-US" sz="1800" spc="-10">
                          <a:effectLst/>
                          <a:latin typeface="+mn-lt"/>
                        </a:rPr>
                        <a:t> </a:t>
                      </a:r>
                      <a:r>
                        <a:rPr lang="en-US" sz="1800">
                          <a:effectLst/>
                          <a:latin typeface="+mn-lt"/>
                        </a:rPr>
                        <a:t>School,</a:t>
                      </a:r>
                      <a:r>
                        <a:rPr lang="en-US" sz="1800" spc="10">
                          <a:effectLst/>
                          <a:latin typeface="+mn-lt"/>
                        </a:rPr>
                        <a:t> </a:t>
                      </a:r>
                      <a:r>
                        <a:rPr lang="en-US" sz="1800">
                          <a:effectLst/>
                          <a:latin typeface="+mn-lt"/>
                        </a:rPr>
                        <a:t>Chaucer</a:t>
                      </a:r>
                      <a:endParaRPr lang="en-GB" sz="1800">
                        <a:effectLst/>
                        <a:latin typeface="+mn-lt"/>
                      </a:endParaRPr>
                    </a:p>
                    <a:p>
                      <a:pPr marL="69850" indent="-229235">
                        <a:lnSpc>
                          <a:spcPct val="100000"/>
                        </a:lnSpc>
                        <a:spcAft>
                          <a:spcPts val="0"/>
                        </a:spcAft>
                      </a:pPr>
                      <a:r>
                        <a:rPr lang="en-US" sz="1800">
                          <a:effectLst/>
                          <a:latin typeface="+mn-lt"/>
                        </a:rPr>
                        <a:t>Close,</a:t>
                      </a:r>
                      <a:r>
                        <a:rPr lang="en-US" sz="1800" spc="-40">
                          <a:effectLst/>
                          <a:latin typeface="+mn-lt"/>
                        </a:rPr>
                        <a:t> </a:t>
                      </a:r>
                      <a:r>
                        <a:rPr lang="en-US" sz="1800">
                          <a:effectLst/>
                          <a:latin typeface="+mn-lt"/>
                        </a:rPr>
                        <a:t>Windsor,</a:t>
                      </a:r>
                      <a:r>
                        <a:rPr lang="en-US" sz="1800" spc="-5">
                          <a:effectLst/>
                          <a:latin typeface="+mn-lt"/>
                        </a:rPr>
                        <a:t> </a:t>
                      </a:r>
                      <a:r>
                        <a:rPr lang="en-US" sz="1800">
                          <a:effectLst/>
                          <a:latin typeface="+mn-lt"/>
                        </a:rPr>
                        <a:t>SL4</a:t>
                      </a:r>
                      <a:r>
                        <a:rPr lang="en-US" sz="1800" spc="-5">
                          <a:effectLst/>
                          <a:latin typeface="+mn-lt"/>
                        </a:rPr>
                        <a:t> </a:t>
                      </a:r>
                      <a:r>
                        <a:rPr lang="en-US" sz="1800">
                          <a:effectLst/>
                          <a:latin typeface="+mn-lt"/>
                        </a:rPr>
                        <a:t>3EH</a:t>
                      </a:r>
                      <a:endParaRPr lang="en-GB" sz="1800">
                        <a:effectLst/>
                        <a:latin typeface="+mn-lt"/>
                        <a:ea typeface="Arial MT"/>
                        <a:cs typeface="Arial MT"/>
                      </a:endParaRPr>
                    </a:p>
                  </a:txBody>
                  <a:tcPr marL="0" marR="0" marT="0" marB="0"/>
                </a:tc>
                <a:extLst>
                  <a:ext uri="{0D108BD9-81ED-4DB2-BD59-A6C34878D82A}">
                    <a16:rowId xmlns:a16="http://schemas.microsoft.com/office/drawing/2014/main" val="3300130847"/>
                  </a:ext>
                </a:extLst>
              </a:tr>
              <a:tr h="491090">
                <a:tc>
                  <a:txBody>
                    <a:bodyPr/>
                    <a:lstStyle/>
                    <a:p>
                      <a:pPr marL="2540" indent="-229235">
                        <a:lnSpc>
                          <a:spcPct val="100000"/>
                        </a:lnSpc>
                        <a:spcAft>
                          <a:spcPts val="0"/>
                        </a:spcAft>
                      </a:pPr>
                      <a:r>
                        <a:rPr lang="en-US" sz="1800" b="1" dirty="0">
                          <a:effectLst/>
                          <a:latin typeface="+mn-lt"/>
                        </a:rPr>
                        <a:t>Contact</a:t>
                      </a:r>
                      <a:r>
                        <a:rPr lang="en-US" sz="1800" b="1" spc="-25" dirty="0">
                          <a:effectLst/>
                          <a:latin typeface="+mn-lt"/>
                        </a:rPr>
                        <a:t> </a:t>
                      </a:r>
                      <a:r>
                        <a:rPr lang="en-US" sz="1800" b="1" dirty="0">
                          <a:effectLst/>
                          <a:latin typeface="+mn-lt"/>
                        </a:rPr>
                        <a:t>telephone</a:t>
                      </a:r>
                      <a:r>
                        <a:rPr lang="en-US" sz="1800" b="1" spc="-15" dirty="0">
                          <a:effectLst/>
                          <a:latin typeface="+mn-lt"/>
                        </a:rPr>
                        <a:t> </a:t>
                      </a:r>
                      <a:r>
                        <a:rPr lang="en-US" sz="1800" b="1" dirty="0">
                          <a:effectLst/>
                          <a:latin typeface="+mn-lt"/>
                        </a:rPr>
                        <a:t>number:</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dirty="0">
                          <a:effectLst/>
                          <a:latin typeface="+mn-lt"/>
                        </a:rPr>
                        <a:t>01753 830885</a:t>
                      </a:r>
                      <a:endParaRPr lang="en-GB" sz="1800" dirty="0">
                        <a:effectLst/>
                        <a:latin typeface="+mn-lt"/>
                        <a:ea typeface="Arial MT"/>
                        <a:cs typeface="Arial MT"/>
                      </a:endParaRPr>
                    </a:p>
                  </a:txBody>
                  <a:tcPr marL="0" marR="0" marT="0" marB="0"/>
                </a:tc>
                <a:extLst>
                  <a:ext uri="{0D108BD9-81ED-4DB2-BD59-A6C34878D82A}">
                    <a16:rowId xmlns:a16="http://schemas.microsoft.com/office/drawing/2014/main" val="3172122797"/>
                  </a:ext>
                </a:extLst>
              </a:tr>
              <a:tr h="762404">
                <a:tc>
                  <a:txBody>
                    <a:bodyPr/>
                    <a:lstStyle/>
                    <a:p>
                      <a:pPr marL="2540" indent="-229235">
                        <a:lnSpc>
                          <a:spcPct val="100000"/>
                        </a:lnSpc>
                        <a:spcAft>
                          <a:spcPts val="0"/>
                        </a:spcAft>
                      </a:pPr>
                      <a:r>
                        <a:rPr lang="en-US" sz="1800" b="1" dirty="0">
                          <a:effectLst/>
                          <a:latin typeface="+mn-lt"/>
                        </a:rPr>
                        <a:t>School email address:</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u="sng" dirty="0">
                          <a:solidFill>
                            <a:schemeClr val="accent4"/>
                          </a:solidFill>
                          <a:effectLst/>
                          <a:latin typeface="+mn-lt"/>
                          <a:hlinkClick r:id="rId2">
                            <a:extLst>
                              <a:ext uri="{A12FA001-AC4F-418D-AE19-62706E023703}">
                                <ahyp:hlinkClr xmlns:ahyp="http://schemas.microsoft.com/office/drawing/2018/hyperlinkcolor" val="tx"/>
                              </a:ext>
                            </a:extLst>
                          </a:hlinkClick>
                        </a:rPr>
                        <a:t>queenanne@rbwm.org.uk</a:t>
                      </a:r>
                      <a:endParaRPr lang="en-GB" sz="1800" dirty="0">
                        <a:solidFill>
                          <a:schemeClr val="accent4"/>
                        </a:solidFill>
                        <a:effectLst/>
                        <a:latin typeface="+mn-lt"/>
                        <a:ea typeface="Arial MT"/>
                        <a:cs typeface="Arial MT"/>
                      </a:endParaRPr>
                    </a:p>
                  </a:txBody>
                  <a:tcPr marL="0" marR="0" marT="0" marB="0"/>
                </a:tc>
                <a:extLst>
                  <a:ext uri="{0D108BD9-81ED-4DB2-BD59-A6C34878D82A}">
                    <a16:rowId xmlns:a16="http://schemas.microsoft.com/office/drawing/2014/main" val="1721470988"/>
                  </a:ext>
                </a:extLst>
              </a:tr>
              <a:tr h="492062">
                <a:tc>
                  <a:txBody>
                    <a:bodyPr/>
                    <a:lstStyle/>
                    <a:p>
                      <a:pPr marL="2540" indent="-229235">
                        <a:lnSpc>
                          <a:spcPct val="100000"/>
                        </a:lnSpc>
                        <a:spcAft>
                          <a:spcPts val="0"/>
                        </a:spcAft>
                      </a:pPr>
                      <a:r>
                        <a:rPr lang="en-US" sz="1800" b="1" dirty="0">
                          <a:effectLst/>
                          <a:latin typeface="+mn-lt"/>
                        </a:rPr>
                        <a:t>School</a:t>
                      </a:r>
                      <a:r>
                        <a:rPr lang="en-US" sz="1800" b="1" spc="-25" dirty="0">
                          <a:effectLst/>
                          <a:latin typeface="+mn-lt"/>
                        </a:rPr>
                        <a:t> </a:t>
                      </a:r>
                      <a:r>
                        <a:rPr lang="en-US" sz="1800" b="1" dirty="0">
                          <a:effectLst/>
                          <a:latin typeface="+mn-lt"/>
                        </a:rPr>
                        <a:t>website:</a:t>
                      </a:r>
                      <a:endParaRPr lang="en-GB" sz="1800" b="1" dirty="0">
                        <a:effectLst/>
                        <a:latin typeface="+mn-lt"/>
                        <a:ea typeface="Arial MT"/>
                        <a:cs typeface="Arial MT"/>
                      </a:endParaRPr>
                    </a:p>
                  </a:txBody>
                  <a:tcPr marL="0" marR="0" marT="0" marB="0"/>
                </a:tc>
                <a:tc>
                  <a:txBody>
                    <a:bodyPr/>
                    <a:lstStyle/>
                    <a:p>
                      <a:pPr marL="69850" indent="-229235">
                        <a:lnSpc>
                          <a:spcPct val="100000"/>
                        </a:lnSpc>
                        <a:spcAft>
                          <a:spcPts val="0"/>
                        </a:spcAft>
                      </a:pPr>
                      <a:r>
                        <a:rPr lang="en-US" sz="1800" u="sng" dirty="0">
                          <a:solidFill>
                            <a:schemeClr val="accent4"/>
                          </a:solidFill>
                          <a:effectLst/>
                          <a:latin typeface="+mn-lt"/>
                          <a:hlinkClick r:id="rId3">
                            <a:extLst>
                              <a:ext uri="{A12FA001-AC4F-418D-AE19-62706E023703}">
                                <ahyp:hlinkClr xmlns:ahyp="http://schemas.microsoft.com/office/drawing/2018/hyperlinkcolor" val="tx"/>
                              </a:ext>
                            </a:extLst>
                          </a:hlinkClick>
                        </a:rPr>
                        <a:t>http://www.queenannefirstschool.org.uk</a:t>
                      </a:r>
                      <a:endParaRPr lang="en-GB" sz="1800" dirty="0">
                        <a:solidFill>
                          <a:schemeClr val="accent4"/>
                        </a:solidFill>
                        <a:effectLst/>
                        <a:latin typeface="+mn-lt"/>
                        <a:ea typeface="Arial MT"/>
                        <a:cs typeface="Arial MT"/>
                      </a:endParaRPr>
                    </a:p>
                  </a:txBody>
                  <a:tcPr marL="0" marR="0" marT="0" marB="0"/>
                </a:tc>
                <a:extLst>
                  <a:ext uri="{0D108BD9-81ED-4DB2-BD59-A6C34878D82A}">
                    <a16:rowId xmlns:a16="http://schemas.microsoft.com/office/drawing/2014/main" val="2101748389"/>
                  </a:ext>
                </a:extLst>
              </a:tr>
              <a:tr h="2325625">
                <a:tc>
                  <a:txBody>
                    <a:bodyPr/>
                    <a:lstStyle/>
                    <a:p>
                      <a:pPr marL="2540" indent="-229235">
                        <a:lnSpc>
                          <a:spcPct val="100000"/>
                        </a:lnSpc>
                        <a:spcAft>
                          <a:spcPts val="0"/>
                        </a:spcAft>
                      </a:pPr>
                      <a:r>
                        <a:rPr lang="en-US" sz="1800" b="1">
                          <a:effectLst/>
                          <a:latin typeface="+mn-lt"/>
                        </a:rPr>
                        <a:t>Type of</a:t>
                      </a:r>
                      <a:r>
                        <a:rPr lang="en-US" sz="1800" b="1" spc="5">
                          <a:effectLst/>
                          <a:latin typeface="+mn-lt"/>
                        </a:rPr>
                        <a:t> </a:t>
                      </a:r>
                      <a:r>
                        <a:rPr lang="en-US" sz="1800" b="1">
                          <a:effectLst/>
                          <a:latin typeface="+mn-lt"/>
                        </a:rPr>
                        <a:t>school:</a:t>
                      </a:r>
                      <a:endParaRPr lang="en-GB" sz="1800" b="1">
                        <a:effectLst/>
                        <a:latin typeface="+mn-lt"/>
                        <a:ea typeface="Arial MT"/>
                        <a:cs typeface="Arial MT"/>
                      </a:endParaRPr>
                    </a:p>
                  </a:txBody>
                  <a:tcPr marL="0" marR="0" marT="0" marB="0"/>
                </a:tc>
                <a:tc>
                  <a:txBody>
                    <a:bodyPr/>
                    <a:lstStyle/>
                    <a:p>
                      <a:pPr marL="91440" marR="120015" indent="-21590">
                        <a:lnSpc>
                          <a:spcPct val="100000"/>
                        </a:lnSpc>
                        <a:spcBef>
                          <a:spcPts val="5"/>
                        </a:spcBef>
                        <a:spcAft>
                          <a:spcPts val="0"/>
                        </a:spcAft>
                      </a:pPr>
                      <a:r>
                        <a:rPr lang="en-US" sz="1800" dirty="0">
                          <a:effectLst/>
                          <a:latin typeface="+mn-lt"/>
                        </a:rPr>
                        <a:t>The Queen Anne Royal Free CE First School is a Maintained</a:t>
                      </a:r>
                      <a:r>
                        <a:rPr lang="en-US" sz="1800" spc="-295" dirty="0">
                          <a:effectLst/>
                          <a:latin typeface="+mn-lt"/>
                        </a:rPr>
                        <a:t> </a:t>
                      </a:r>
                      <a:r>
                        <a:rPr lang="en-US" sz="1800" dirty="0">
                          <a:effectLst/>
                          <a:latin typeface="+mn-lt"/>
                        </a:rPr>
                        <a:t>school</a:t>
                      </a:r>
                      <a:r>
                        <a:rPr lang="en-US" sz="1800" spc="-20" dirty="0">
                          <a:effectLst/>
                          <a:latin typeface="+mn-lt"/>
                        </a:rPr>
                        <a:t> </a:t>
                      </a:r>
                      <a:r>
                        <a:rPr lang="en-US" sz="1800" dirty="0">
                          <a:effectLst/>
                          <a:latin typeface="+mn-lt"/>
                        </a:rPr>
                        <a:t>under</a:t>
                      </a:r>
                      <a:r>
                        <a:rPr lang="en-US" sz="1800" spc="-10" dirty="0">
                          <a:effectLst/>
                          <a:latin typeface="+mn-lt"/>
                        </a:rPr>
                        <a:t> </a:t>
                      </a:r>
                      <a:r>
                        <a:rPr lang="en-US" sz="1800" dirty="0">
                          <a:effectLst/>
                          <a:latin typeface="+mn-lt"/>
                        </a:rPr>
                        <a:t>the</a:t>
                      </a:r>
                      <a:r>
                        <a:rPr lang="en-US" sz="1800" spc="-30" dirty="0">
                          <a:effectLst/>
                          <a:latin typeface="+mn-lt"/>
                        </a:rPr>
                        <a:t> </a:t>
                      </a:r>
                      <a:r>
                        <a:rPr lang="en-US" sz="1800" dirty="0">
                          <a:effectLst/>
                          <a:latin typeface="+mn-lt"/>
                        </a:rPr>
                        <a:t>Royal</a:t>
                      </a:r>
                      <a:r>
                        <a:rPr lang="en-US" sz="1800" spc="-20" dirty="0">
                          <a:effectLst/>
                          <a:latin typeface="+mn-lt"/>
                        </a:rPr>
                        <a:t> </a:t>
                      </a:r>
                      <a:r>
                        <a:rPr lang="en-US" sz="1800" dirty="0">
                          <a:effectLst/>
                          <a:latin typeface="+mn-lt"/>
                        </a:rPr>
                        <a:t>Borough</a:t>
                      </a:r>
                      <a:r>
                        <a:rPr lang="en-US" sz="1800" spc="-5" dirty="0">
                          <a:effectLst/>
                          <a:latin typeface="+mn-lt"/>
                        </a:rPr>
                        <a:t> </a:t>
                      </a:r>
                      <a:r>
                        <a:rPr lang="en-US" sz="1800" dirty="0">
                          <a:effectLst/>
                          <a:latin typeface="+mn-lt"/>
                        </a:rPr>
                        <a:t>of</a:t>
                      </a:r>
                      <a:r>
                        <a:rPr lang="en-US" sz="1800" spc="-45" dirty="0">
                          <a:effectLst/>
                          <a:latin typeface="+mn-lt"/>
                        </a:rPr>
                        <a:t> </a:t>
                      </a:r>
                      <a:r>
                        <a:rPr lang="en-US" sz="1800" dirty="0">
                          <a:effectLst/>
                          <a:latin typeface="+mn-lt"/>
                        </a:rPr>
                        <a:t>Windsor</a:t>
                      </a:r>
                      <a:r>
                        <a:rPr lang="en-US" sz="1800" spc="5" dirty="0">
                          <a:effectLst/>
                          <a:latin typeface="+mn-lt"/>
                        </a:rPr>
                        <a:t> </a:t>
                      </a:r>
                      <a:r>
                        <a:rPr lang="en-US" sz="1800" dirty="0">
                          <a:effectLst/>
                          <a:latin typeface="+mn-lt"/>
                        </a:rPr>
                        <a:t>and</a:t>
                      </a:r>
                      <a:r>
                        <a:rPr lang="en-US" sz="1800" spc="-50" dirty="0">
                          <a:effectLst/>
                          <a:latin typeface="+mn-lt"/>
                        </a:rPr>
                        <a:t> </a:t>
                      </a:r>
                      <a:r>
                        <a:rPr lang="en-US" sz="1800" dirty="0">
                          <a:effectLst/>
                          <a:latin typeface="+mn-lt"/>
                        </a:rPr>
                        <a:t>Maidenhead</a:t>
                      </a:r>
                      <a:r>
                        <a:rPr lang="en-US" sz="1800" spc="-290" dirty="0">
                          <a:effectLst/>
                          <a:latin typeface="+mn-lt"/>
                        </a:rPr>
                        <a:t> </a:t>
                      </a:r>
                      <a:r>
                        <a:rPr lang="en-US" sz="1800" dirty="0">
                          <a:effectLst/>
                          <a:latin typeface="+mn-lt"/>
                        </a:rPr>
                        <a:t>Learning and Care Directorate. </a:t>
                      </a:r>
                    </a:p>
                    <a:p>
                      <a:pPr marL="91440" marR="120015" indent="-21590">
                        <a:lnSpc>
                          <a:spcPct val="100000"/>
                        </a:lnSpc>
                        <a:spcBef>
                          <a:spcPts val="5"/>
                        </a:spcBef>
                        <a:spcAft>
                          <a:spcPts val="0"/>
                        </a:spcAft>
                      </a:pPr>
                      <a:endParaRPr lang="en-US" sz="1800" dirty="0">
                        <a:effectLst/>
                        <a:latin typeface="+mn-lt"/>
                      </a:endParaRPr>
                    </a:p>
                    <a:p>
                      <a:pPr marL="91440" marR="120015" indent="-21590">
                        <a:lnSpc>
                          <a:spcPct val="100000"/>
                        </a:lnSpc>
                        <a:spcBef>
                          <a:spcPts val="5"/>
                        </a:spcBef>
                        <a:spcAft>
                          <a:spcPts val="0"/>
                        </a:spcAft>
                      </a:pPr>
                      <a:r>
                        <a:rPr lang="en-US" sz="1800" dirty="0">
                          <a:effectLst/>
                          <a:latin typeface="+mn-lt"/>
                        </a:rPr>
                        <a:t>We are a Church of England</a:t>
                      </a:r>
                      <a:r>
                        <a:rPr lang="en-US" sz="1800" spc="5" dirty="0">
                          <a:effectLst/>
                          <a:latin typeface="+mn-lt"/>
                        </a:rPr>
                        <a:t> </a:t>
                      </a:r>
                      <a:r>
                        <a:rPr lang="en-US" sz="1800" dirty="0">
                          <a:effectLst/>
                          <a:latin typeface="+mn-lt"/>
                        </a:rPr>
                        <a:t>Controlled school with a joint association with the Diocese of</a:t>
                      </a:r>
                      <a:r>
                        <a:rPr lang="en-US" sz="1800" spc="-295" dirty="0">
                          <a:effectLst/>
                          <a:latin typeface="+mn-lt"/>
                        </a:rPr>
                        <a:t> </a:t>
                      </a:r>
                      <a:r>
                        <a:rPr lang="en-US" sz="1800" dirty="0">
                          <a:effectLst/>
                          <a:latin typeface="+mn-lt"/>
                        </a:rPr>
                        <a:t>Oxford.</a:t>
                      </a:r>
                    </a:p>
                    <a:p>
                      <a:pPr marL="91440" marR="120015" indent="-21590">
                        <a:lnSpc>
                          <a:spcPct val="100000"/>
                        </a:lnSpc>
                        <a:spcBef>
                          <a:spcPts val="5"/>
                        </a:spcBef>
                        <a:spcAft>
                          <a:spcPts val="0"/>
                        </a:spcAft>
                      </a:pPr>
                      <a:endParaRPr lang="en-US" sz="1800" dirty="0">
                        <a:effectLst/>
                        <a:latin typeface="+mn-lt"/>
                        <a:ea typeface="Arial MT"/>
                        <a:cs typeface="Arial MT"/>
                      </a:endParaRPr>
                    </a:p>
                    <a:p>
                      <a:pPr marL="91440" marR="120015" indent="-21590">
                        <a:lnSpc>
                          <a:spcPct val="100000"/>
                        </a:lnSpc>
                        <a:spcBef>
                          <a:spcPts val="5"/>
                        </a:spcBef>
                        <a:spcAft>
                          <a:spcPts val="0"/>
                        </a:spcAft>
                      </a:pPr>
                      <a:endParaRPr lang="en-US" sz="1800" dirty="0">
                        <a:effectLst/>
                        <a:latin typeface="+mn-lt"/>
                        <a:ea typeface="Arial MT"/>
                        <a:cs typeface="Arial MT"/>
                      </a:endParaRPr>
                    </a:p>
                    <a:p>
                      <a:pPr marL="91440" marR="120015" indent="-21590">
                        <a:lnSpc>
                          <a:spcPct val="100000"/>
                        </a:lnSpc>
                        <a:spcBef>
                          <a:spcPts val="5"/>
                        </a:spcBef>
                        <a:spcAft>
                          <a:spcPts val="0"/>
                        </a:spcAft>
                      </a:pPr>
                      <a:endParaRPr lang="en-GB" sz="1800" dirty="0">
                        <a:effectLst/>
                        <a:latin typeface="+mn-lt"/>
                        <a:ea typeface="Arial MT"/>
                        <a:cs typeface="Arial MT"/>
                      </a:endParaRPr>
                    </a:p>
                  </a:txBody>
                  <a:tcPr marL="0" marR="0" marT="0" marB="0"/>
                </a:tc>
                <a:extLst>
                  <a:ext uri="{0D108BD9-81ED-4DB2-BD59-A6C34878D82A}">
                    <a16:rowId xmlns:a16="http://schemas.microsoft.com/office/drawing/2014/main" val="1102478489"/>
                  </a:ext>
                </a:extLst>
              </a:tr>
            </a:tbl>
          </a:graphicData>
        </a:graphic>
      </p:graphicFrame>
    </p:spTree>
    <p:extLst>
      <p:ext uri="{BB962C8B-B14F-4D97-AF65-F5344CB8AC3E}">
        <p14:creationId xmlns:p14="http://schemas.microsoft.com/office/powerpoint/2010/main" val="1469974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EE7264-A238-4D0B-886B-0D1E3D664B2A}"/>
              </a:ext>
            </a:extLst>
          </p:cNvPr>
          <p:cNvSpPr/>
          <p:nvPr/>
        </p:nvSpPr>
        <p:spPr>
          <a:xfrm>
            <a:off x="508000" y="515035"/>
            <a:ext cx="10495280" cy="1200329"/>
          </a:xfrm>
          <a:prstGeom prst="rect">
            <a:avLst/>
          </a:prstGeom>
        </p:spPr>
        <p:txBody>
          <a:bodyPr wrap="square">
            <a:spAutoFit/>
          </a:bodyPr>
          <a:lstStyle/>
          <a:p>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GB" dirty="0">
              <a:latin typeface="+mj-lt"/>
            </a:endParaRPr>
          </a:p>
        </p:txBody>
      </p:sp>
      <p:sp>
        <p:nvSpPr>
          <p:cNvPr id="3" name="Rectangle 2">
            <a:extLst>
              <a:ext uri="{FF2B5EF4-FFF2-40B4-BE49-F238E27FC236}">
                <a16:creationId xmlns:a16="http://schemas.microsoft.com/office/drawing/2014/main" id="{106411FD-D9E2-4671-A220-C5373A5F2036}"/>
              </a:ext>
            </a:extLst>
          </p:cNvPr>
          <p:cNvSpPr/>
          <p:nvPr/>
        </p:nvSpPr>
        <p:spPr>
          <a:xfrm>
            <a:off x="406400" y="515035"/>
            <a:ext cx="9224488" cy="5386090"/>
          </a:xfrm>
          <a:prstGeom prst="rect">
            <a:avLst/>
          </a:prstGeom>
        </p:spPr>
        <p:txBody>
          <a:bodyPr wrap="square">
            <a:spAutoFit/>
          </a:bodyPr>
          <a:lstStyle/>
          <a:p>
            <a:r>
              <a:rPr lang="en-US" sz="2000" b="1" dirty="0"/>
              <a:t>c. How do you know if the provision for children and young people with SEND at your school is working?</a:t>
            </a:r>
            <a:endParaRPr lang="en-US" b="1" dirty="0"/>
          </a:p>
          <a:p>
            <a:endParaRPr lang="en-US" sz="1600" dirty="0"/>
          </a:p>
          <a:p>
            <a:pPr marL="285750" indent="-285750">
              <a:buFont typeface="Arial" panose="020B0604020202020204" pitchFamily="34" charset="0"/>
              <a:buChar char="•"/>
            </a:pPr>
            <a:r>
              <a:rPr lang="en-US" sz="1600" dirty="0"/>
              <a:t>Intervention and support for pupils is bespoke and includes careful assessment to identify areas requiring support.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Gaps are identified and support is based on teacher knowledge and assessments which may include PM Benchmarking (Reading) and Sandwell (Maths), BPVS and PHab2 assessments along with any assessments made by external agencies, such as Educational Psychologist, Speech and Language therapist.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Social, Emotional and Behavioural needs may be assessed using the Boxhall Profile.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Once needs are identified, SMART targets are set and a clear plan is outlined for supporting pupils.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This might include an evidence based intervention such as  Numicon – Closing the Gap, or Song of Sounds, or might consist of a behavior/emotional programme designed for example by the Educational Psychologist, SHINE, or OT.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On-going assessment against targets then continues, along with an exit assessment on completion of an intervention to evaluate effectiveness of support and modify appropriately as required.</a:t>
            </a:r>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99322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EE7264-A238-4D0B-886B-0D1E3D664B2A}"/>
              </a:ext>
            </a:extLst>
          </p:cNvPr>
          <p:cNvSpPr/>
          <p:nvPr/>
        </p:nvSpPr>
        <p:spPr>
          <a:xfrm>
            <a:off x="508000" y="515035"/>
            <a:ext cx="10495280" cy="1200329"/>
          </a:xfrm>
          <a:prstGeom prst="rect">
            <a:avLst/>
          </a:prstGeom>
        </p:spPr>
        <p:txBody>
          <a:bodyPr wrap="square">
            <a:spAutoFit/>
          </a:bodyPr>
          <a:lstStyle/>
          <a:p>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US" b="1" dirty="0">
              <a:latin typeface="+mj-lt"/>
            </a:endParaRPr>
          </a:p>
          <a:p>
            <a:pPr marL="342900" indent="-342900">
              <a:buAutoNum type="alphaLcPeriod"/>
            </a:pPr>
            <a:endParaRPr lang="en-GB" dirty="0">
              <a:latin typeface="+mj-lt"/>
            </a:endParaRPr>
          </a:p>
        </p:txBody>
      </p:sp>
      <p:sp>
        <p:nvSpPr>
          <p:cNvPr id="3" name="Rectangle 2">
            <a:extLst>
              <a:ext uri="{FF2B5EF4-FFF2-40B4-BE49-F238E27FC236}">
                <a16:creationId xmlns:a16="http://schemas.microsoft.com/office/drawing/2014/main" id="{106411FD-D9E2-4671-A220-C5373A5F2036}"/>
              </a:ext>
            </a:extLst>
          </p:cNvPr>
          <p:cNvSpPr/>
          <p:nvPr/>
        </p:nvSpPr>
        <p:spPr>
          <a:xfrm>
            <a:off x="406400" y="515035"/>
            <a:ext cx="9580748" cy="5663089"/>
          </a:xfrm>
          <a:prstGeom prst="rect">
            <a:avLst/>
          </a:prstGeom>
        </p:spPr>
        <p:txBody>
          <a:bodyPr wrap="square">
            <a:spAutoFit/>
          </a:bodyPr>
          <a:lstStyle/>
          <a:p>
            <a:r>
              <a:rPr lang="en-US" sz="2000" b="1" dirty="0"/>
              <a:t>c. How do you know if the provision for children and young people with SEND at your school is working? (continued)</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sz="1600" dirty="0">
                <a:latin typeface="+mj-lt"/>
              </a:rPr>
              <a:t>Children with SEN have an IEP which outlines the agreed targets for your child.  All staff involved with your child will review your child’s progress towards their targets every six weeks.  The progress of all children with Special Educational needs is reviewed by the school’s senior management team each half term.</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Children with an Educational Health Care Plan (EHCP) will have yearly reviews with the parents, child (if appropriate) class teacher, SENCo and any other supporting professionals.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The effectiveness of SEN provision is regularly reviewed by the SENCo and Head Teacher.  Effectiveness is judged on the progress of children towards their personal targets.  If progress is not as expected, then the support package is reviewed and altered to meet the child’s needs.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All teachers hold IEP review meetings alongside the SENCo, with the parents/carers of children benefitting from additional support within the class. These meetings ensure that progress is jointly monitored and collaborative targets set by the class teacher, SENCo and parents/ carers.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The class teacher will then implement specific strategies to target the area requiring additional support.</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dirty="0">
                <a:latin typeface="+mj-lt"/>
              </a:rPr>
              <a:t>Close liaison with parents, enables us to know our children well, and parents are able to discuss their child regularly with either the class teacher, SENCo or the Senior Leadership Team.</a:t>
            </a:r>
          </a:p>
        </p:txBody>
      </p:sp>
    </p:spTree>
    <p:extLst>
      <p:ext uri="{BB962C8B-B14F-4D97-AF65-F5344CB8AC3E}">
        <p14:creationId xmlns:p14="http://schemas.microsoft.com/office/powerpoint/2010/main" val="2171828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C2CE8D-8FAC-4508-A083-5D6738920C3F}"/>
              </a:ext>
            </a:extLst>
          </p:cNvPr>
          <p:cNvSpPr txBox="1"/>
          <p:nvPr/>
        </p:nvSpPr>
        <p:spPr>
          <a:xfrm>
            <a:off x="1329509" y="1493257"/>
            <a:ext cx="7396480" cy="707886"/>
          </a:xfrm>
          <a:prstGeom prst="rect">
            <a:avLst/>
          </a:prstGeom>
          <a:solidFill>
            <a:srgbClr val="99CCFF"/>
          </a:solidFill>
        </p:spPr>
        <p:txBody>
          <a:bodyPr wrap="square" rtlCol="0">
            <a:spAutoFit/>
          </a:bodyPr>
          <a:lstStyle/>
          <a:p>
            <a:r>
              <a:rPr lang="en-US" sz="4000" dirty="0">
                <a:latin typeface="+mj-lt"/>
              </a:rPr>
              <a:t>4.	Support for overall well-being</a:t>
            </a:r>
            <a:endParaRPr lang="en-GB" sz="4000" dirty="0">
              <a:latin typeface="+mj-lt"/>
            </a:endParaRPr>
          </a:p>
        </p:txBody>
      </p:sp>
    </p:spTree>
    <p:extLst>
      <p:ext uri="{BB962C8B-B14F-4D97-AF65-F5344CB8AC3E}">
        <p14:creationId xmlns:p14="http://schemas.microsoft.com/office/powerpoint/2010/main" val="3467417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8D970E-30D8-462F-9935-50FC716F6A88}"/>
              </a:ext>
            </a:extLst>
          </p:cNvPr>
          <p:cNvSpPr/>
          <p:nvPr/>
        </p:nvSpPr>
        <p:spPr>
          <a:xfrm>
            <a:off x="344648" y="325030"/>
            <a:ext cx="8989357" cy="6432530"/>
          </a:xfrm>
          <a:prstGeom prst="rect">
            <a:avLst/>
          </a:prstGeom>
        </p:spPr>
        <p:txBody>
          <a:bodyPr wrap="square">
            <a:spAutoFit/>
          </a:bodyPr>
          <a:lstStyle/>
          <a:p>
            <a:pPr marL="342900" indent="-342900">
              <a:buAutoNum type="alphaLcPeriod"/>
            </a:pPr>
            <a:r>
              <a:rPr lang="en-US" sz="2000" b="1" dirty="0"/>
              <a:t>What support is available to promote my child/young person’s emotional and social development?</a:t>
            </a:r>
          </a:p>
          <a:p>
            <a:pPr marL="342900" indent="-342900">
              <a:buAutoNum type="alphaLcPeriod"/>
            </a:pPr>
            <a:endParaRPr lang="en-US" b="1" dirty="0"/>
          </a:p>
          <a:p>
            <a:r>
              <a:rPr lang="en-US" sz="1600" dirty="0"/>
              <a:t>We have a strong pastoral approach in school who will work together to create an appropriate package for support tailored to your child’s individual needs.</a:t>
            </a:r>
          </a:p>
          <a:p>
            <a:pPr marL="342900" indent="-342900">
              <a:buAutoNum type="alphaLcPeriod"/>
            </a:pPr>
            <a:endParaRPr lang="en-US" sz="1600" dirty="0"/>
          </a:p>
          <a:p>
            <a:r>
              <a:rPr lang="en-US" sz="1600" dirty="0"/>
              <a:t>Support offered might include:</a:t>
            </a:r>
          </a:p>
          <a:p>
            <a:pPr marL="285750" indent="-285750">
              <a:buFont typeface="Arial" panose="020B0604020202020204" pitchFamily="34" charset="0"/>
              <a:buChar char="•"/>
            </a:pPr>
            <a:r>
              <a:rPr lang="en-US" sz="1600" dirty="0"/>
              <a:t>Classroom strategies led by class teacher and teaching assistant</a:t>
            </a:r>
          </a:p>
          <a:p>
            <a:pPr marL="285750" indent="-285750">
              <a:buFont typeface="Arial" panose="020B0604020202020204" pitchFamily="34" charset="0"/>
              <a:buChar char="•"/>
            </a:pPr>
            <a:r>
              <a:rPr lang="en-US" sz="1600" dirty="0"/>
              <a:t>Support from the specific SEN Teaching Assistants</a:t>
            </a:r>
          </a:p>
          <a:p>
            <a:pPr marL="285750" indent="-285750">
              <a:buFont typeface="Arial" panose="020B0604020202020204" pitchFamily="34" charset="0"/>
              <a:buChar char="•"/>
            </a:pPr>
            <a:r>
              <a:rPr lang="en-US" sz="1600" dirty="0"/>
              <a:t>Non-Directed Play support from trained TAs</a:t>
            </a:r>
          </a:p>
          <a:p>
            <a:pPr marL="285750" indent="-285750">
              <a:buFont typeface="Arial" panose="020B0604020202020204" pitchFamily="34" charset="0"/>
              <a:buChar char="•"/>
            </a:pPr>
            <a:r>
              <a:rPr lang="en-US" sz="1600" dirty="0"/>
              <a:t>Drawing and Talking – a therapeutic intervention led by Teaching Assistants</a:t>
            </a:r>
          </a:p>
          <a:p>
            <a:pPr marL="285750" indent="-285750">
              <a:buFont typeface="Arial" panose="020B0604020202020204" pitchFamily="34" charset="0"/>
              <a:buChar char="•"/>
            </a:pPr>
            <a:r>
              <a:rPr lang="en-US" sz="1600" dirty="0"/>
              <a:t>Forest bathing sessions</a:t>
            </a:r>
          </a:p>
          <a:p>
            <a:pPr marL="285750" indent="-285750">
              <a:buFont typeface="Arial" panose="020B0604020202020204" pitchFamily="34" charset="0"/>
              <a:buChar char="•"/>
            </a:pPr>
            <a:r>
              <a:rPr lang="en-US" sz="1600" dirty="0"/>
              <a:t>Emotional regulation support, sensory circuits and movement breaks</a:t>
            </a:r>
          </a:p>
          <a:p>
            <a:endParaRPr lang="en-US" sz="1600" dirty="0"/>
          </a:p>
          <a:p>
            <a:r>
              <a:rPr lang="en-US" sz="1600" dirty="0"/>
              <a:t>At times it might be necessary to draw upon guidance from outside professional agencies, for example the Educational Psychologist or Behaviour Support Team.  We will always consult with you before making a referral.</a:t>
            </a:r>
          </a:p>
          <a:p>
            <a:endParaRPr lang="en-US" sz="1600" dirty="0"/>
          </a:p>
          <a:p>
            <a:r>
              <a:rPr lang="en-US" sz="1600" dirty="0"/>
              <a:t>We have a clear anti-bullying policy within the school, and will respond swiftly to concerns raised by pupils, staff or parents in accordance with this policy.</a:t>
            </a:r>
          </a:p>
          <a:p>
            <a:endParaRPr lang="en-US" sz="1600" dirty="0"/>
          </a:p>
          <a:p>
            <a:r>
              <a:rPr lang="en-US" sz="1600" dirty="0"/>
              <a:t>Our whole school weekly focus on a ‘Fruit of the spirit’ helps underpin our value system and we encourage the entire school community to demonstrate ‘ Love, joy, peace, patience, kindness, goodness, gentleness, faithfulness and self-control’ in our interactions together.</a:t>
            </a:r>
          </a:p>
          <a:p>
            <a:pPr marL="342900" indent="-342900">
              <a:buAutoNum type="alphaLcPeriod"/>
            </a:pPr>
            <a:endParaRPr lang="en-GB" b="1" dirty="0">
              <a:latin typeface="+mj-lt"/>
            </a:endParaRPr>
          </a:p>
        </p:txBody>
      </p:sp>
    </p:spTree>
    <p:extLst>
      <p:ext uri="{BB962C8B-B14F-4D97-AF65-F5344CB8AC3E}">
        <p14:creationId xmlns:p14="http://schemas.microsoft.com/office/powerpoint/2010/main" val="2652416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AA4CF-1EEE-41C9-A81D-26122FD80138}"/>
              </a:ext>
            </a:extLst>
          </p:cNvPr>
          <p:cNvSpPr txBox="1"/>
          <p:nvPr/>
        </p:nvSpPr>
        <p:spPr>
          <a:xfrm>
            <a:off x="763979" y="1269736"/>
            <a:ext cx="8636000" cy="707886"/>
          </a:xfrm>
          <a:prstGeom prst="rect">
            <a:avLst/>
          </a:prstGeom>
          <a:solidFill>
            <a:srgbClr val="99CCFF"/>
          </a:solidFill>
        </p:spPr>
        <p:txBody>
          <a:bodyPr wrap="square" rtlCol="0">
            <a:spAutoFit/>
          </a:bodyPr>
          <a:lstStyle/>
          <a:p>
            <a:r>
              <a:rPr lang="en-US" sz="4000" dirty="0">
                <a:latin typeface="+mj-lt"/>
              </a:rPr>
              <a:t>5.	Preparation for new and next steps</a:t>
            </a:r>
            <a:endParaRPr lang="en-GB" sz="4000" dirty="0">
              <a:latin typeface="+mj-lt"/>
            </a:endParaRPr>
          </a:p>
        </p:txBody>
      </p:sp>
    </p:spTree>
    <p:extLst>
      <p:ext uri="{BB962C8B-B14F-4D97-AF65-F5344CB8AC3E}">
        <p14:creationId xmlns:p14="http://schemas.microsoft.com/office/powerpoint/2010/main" val="2575081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E90B8-E17F-4617-BAFE-611FF6EC3CEA}"/>
              </a:ext>
            </a:extLst>
          </p:cNvPr>
          <p:cNvSpPr/>
          <p:nvPr/>
        </p:nvSpPr>
        <p:spPr>
          <a:xfrm>
            <a:off x="314960" y="315002"/>
            <a:ext cx="8217065" cy="400110"/>
          </a:xfrm>
          <a:prstGeom prst="rect">
            <a:avLst/>
          </a:prstGeom>
        </p:spPr>
        <p:txBody>
          <a:bodyPr wrap="square">
            <a:spAutoFit/>
          </a:bodyPr>
          <a:lstStyle/>
          <a:p>
            <a:r>
              <a:rPr lang="en-US" sz="2000" b="1" dirty="0">
                <a:latin typeface="+mj-lt"/>
                <a:ea typeface="Arial MT"/>
                <a:cs typeface="Arial MT"/>
              </a:rPr>
              <a:t>a.</a:t>
            </a:r>
            <a:r>
              <a:rPr lang="en-US" sz="2000" b="1" spc="180" dirty="0">
                <a:latin typeface="+mj-lt"/>
                <a:ea typeface="Arial MT"/>
                <a:cs typeface="Arial MT"/>
              </a:rPr>
              <a:t> </a:t>
            </a:r>
            <a:r>
              <a:rPr lang="en-US" sz="2000" b="1" dirty="0">
                <a:latin typeface="+mj-lt"/>
                <a:ea typeface="Arial MT"/>
                <a:cs typeface="Arial MT"/>
              </a:rPr>
              <a:t>How</a:t>
            </a:r>
            <a:r>
              <a:rPr lang="en-US" sz="2000" b="1" spc="-15" dirty="0">
                <a:latin typeface="+mj-lt"/>
                <a:ea typeface="Arial MT"/>
                <a:cs typeface="Arial MT"/>
              </a:rPr>
              <a:t> </a:t>
            </a:r>
            <a:r>
              <a:rPr lang="en-US" sz="2000" b="1" dirty="0">
                <a:latin typeface="+mj-lt"/>
                <a:ea typeface="Arial MT"/>
                <a:cs typeface="Arial MT"/>
              </a:rPr>
              <a:t>will</a:t>
            </a:r>
            <a:r>
              <a:rPr lang="en-US" sz="2000" b="1" spc="-5" dirty="0">
                <a:latin typeface="+mj-lt"/>
                <a:ea typeface="Arial MT"/>
                <a:cs typeface="Arial MT"/>
              </a:rPr>
              <a:t> </a:t>
            </a:r>
            <a:r>
              <a:rPr lang="en-US" sz="2000" b="1" dirty="0">
                <a:latin typeface="+mj-lt"/>
                <a:ea typeface="Arial MT"/>
                <a:cs typeface="Arial MT"/>
              </a:rPr>
              <a:t>you</a:t>
            </a:r>
            <a:r>
              <a:rPr lang="en-US" sz="2000" b="1" spc="-5" dirty="0">
                <a:latin typeface="+mj-lt"/>
                <a:ea typeface="Arial MT"/>
                <a:cs typeface="Arial MT"/>
              </a:rPr>
              <a:t> </a:t>
            </a:r>
            <a:r>
              <a:rPr lang="en-US" sz="2000" b="1" dirty="0">
                <a:latin typeface="+mj-lt"/>
                <a:ea typeface="Arial MT"/>
                <a:cs typeface="Arial MT"/>
              </a:rPr>
              <a:t>help</a:t>
            </a:r>
            <a:r>
              <a:rPr lang="en-US" sz="2000" b="1" spc="-5" dirty="0">
                <a:latin typeface="+mj-lt"/>
                <a:ea typeface="Arial MT"/>
                <a:cs typeface="Arial MT"/>
              </a:rPr>
              <a:t> </a:t>
            </a:r>
            <a:r>
              <a:rPr lang="en-US" sz="2000" b="1" dirty="0">
                <a:latin typeface="+mj-lt"/>
                <a:ea typeface="Arial MT"/>
                <a:cs typeface="Arial MT"/>
              </a:rPr>
              <a:t>and</a:t>
            </a:r>
            <a:r>
              <a:rPr lang="en-US" sz="2000" b="1" spc="-15" dirty="0">
                <a:latin typeface="+mj-lt"/>
                <a:ea typeface="Arial MT"/>
                <a:cs typeface="Arial MT"/>
              </a:rPr>
              <a:t> </a:t>
            </a:r>
            <a:r>
              <a:rPr lang="en-US" sz="2000" b="1" dirty="0">
                <a:latin typeface="+mj-lt"/>
                <a:ea typeface="Arial MT"/>
                <a:cs typeface="Arial MT"/>
              </a:rPr>
              <a:t>prepare</a:t>
            </a:r>
            <a:r>
              <a:rPr lang="en-US" sz="2000" b="1" spc="-25" dirty="0">
                <a:latin typeface="+mj-lt"/>
                <a:ea typeface="Arial MT"/>
                <a:cs typeface="Arial MT"/>
              </a:rPr>
              <a:t> </a:t>
            </a:r>
            <a:r>
              <a:rPr lang="en-US" sz="2000" b="1" dirty="0">
                <a:latin typeface="+mj-lt"/>
                <a:ea typeface="Arial MT"/>
                <a:cs typeface="Arial MT"/>
              </a:rPr>
              <a:t>my</a:t>
            </a:r>
            <a:r>
              <a:rPr lang="en-US" sz="2000" b="1" spc="-50" dirty="0">
                <a:latin typeface="+mj-lt"/>
                <a:ea typeface="Arial MT"/>
                <a:cs typeface="Arial MT"/>
              </a:rPr>
              <a:t> </a:t>
            </a:r>
            <a:r>
              <a:rPr lang="en-US" sz="2000" b="1" dirty="0">
                <a:latin typeface="+mj-lt"/>
                <a:ea typeface="Arial MT"/>
                <a:cs typeface="Arial MT"/>
              </a:rPr>
              <a:t>child</a:t>
            </a:r>
            <a:r>
              <a:rPr lang="en-US" sz="2000" b="1" spc="-15" dirty="0">
                <a:latin typeface="+mj-lt"/>
                <a:ea typeface="Arial MT"/>
                <a:cs typeface="Arial MT"/>
              </a:rPr>
              <a:t> </a:t>
            </a:r>
            <a:r>
              <a:rPr lang="en-US" sz="2000" b="1" dirty="0">
                <a:latin typeface="+mj-lt"/>
                <a:ea typeface="Arial MT"/>
                <a:cs typeface="Arial MT"/>
              </a:rPr>
              <a:t>to</a:t>
            </a:r>
            <a:r>
              <a:rPr lang="en-US" sz="2000" b="1" spc="-15" dirty="0">
                <a:latin typeface="+mj-lt"/>
                <a:ea typeface="Arial MT"/>
                <a:cs typeface="Arial MT"/>
              </a:rPr>
              <a:t> </a:t>
            </a:r>
            <a:r>
              <a:rPr lang="en-US" sz="2000" b="1" dirty="0">
                <a:latin typeface="+mj-lt"/>
                <a:ea typeface="Arial MT"/>
                <a:cs typeface="Arial MT"/>
              </a:rPr>
              <a:t>join your school?</a:t>
            </a:r>
            <a:endParaRPr lang="en-GB" sz="2000" b="1" dirty="0">
              <a:latin typeface="+mj-lt"/>
            </a:endParaRPr>
          </a:p>
        </p:txBody>
      </p:sp>
      <p:sp>
        <p:nvSpPr>
          <p:cNvPr id="3" name="Rectangle 2">
            <a:extLst>
              <a:ext uri="{FF2B5EF4-FFF2-40B4-BE49-F238E27FC236}">
                <a16:creationId xmlns:a16="http://schemas.microsoft.com/office/drawing/2014/main" id="{55EB0FA4-F570-4CFA-8715-5F4EF824527F}"/>
              </a:ext>
            </a:extLst>
          </p:cNvPr>
          <p:cNvSpPr/>
          <p:nvPr/>
        </p:nvSpPr>
        <p:spPr>
          <a:xfrm>
            <a:off x="314960" y="919505"/>
            <a:ext cx="10040323" cy="5755422"/>
          </a:xfrm>
          <a:prstGeom prst="rect">
            <a:avLst/>
          </a:prstGeom>
        </p:spPr>
        <p:txBody>
          <a:bodyPr wrap="square">
            <a:spAutoFit/>
          </a:bodyPr>
          <a:lstStyle/>
          <a:p>
            <a:r>
              <a:rPr lang="en-US" sz="1600" dirty="0">
                <a:latin typeface="+mj-lt"/>
              </a:rPr>
              <a:t>We work closely with both nurseries and middle schools to ensure smooth transition both into The Queen Anne and when pupils move on to their next stage.</a:t>
            </a:r>
          </a:p>
          <a:p>
            <a:endParaRPr lang="en-US" sz="1600" dirty="0">
              <a:latin typeface="+mj-lt"/>
            </a:endParaRPr>
          </a:p>
          <a:p>
            <a:r>
              <a:rPr lang="en-US" sz="1600" dirty="0">
                <a:latin typeface="+mj-lt"/>
              </a:rPr>
              <a:t>Our Foundation Stage teacher will visit all pupils in their nursery setting prior to arrival.</a:t>
            </a:r>
          </a:p>
          <a:p>
            <a:endParaRPr lang="en-US" sz="1600" dirty="0">
              <a:latin typeface="+mj-lt"/>
            </a:endParaRPr>
          </a:p>
          <a:p>
            <a:r>
              <a:rPr lang="en-US" sz="1600" dirty="0">
                <a:latin typeface="+mj-lt"/>
              </a:rPr>
              <a:t>We actively encourage meeting with parents and pupils prior to starting at The Queen Anne First School for pupils with additional needs, and will facilitate multi-agency meetings where possible to ensure a clear understanding of a pupil’s needs and plan of support is in place prior to arrival</a:t>
            </a:r>
          </a:p>
          <a:p>
            <a:endParaRPr lang="en-US" sz="1600" dirty="0">
              <a:latin typeface="+mj-lt"/>
            </a:endParaRPr>
          </a:p>
          <a:p>
            <a:r>
              <a:rPr lang="en-US" sz="1600" dirty="0">
                <a:latin typeface="+mj-lt"/>
              </a:rPr>
              <a:t>In Year 4, we prepare students for transition gradually across the year, often offering transition support through SHINE Groups, Bespoke Groups run by the AEP, Non-Directed Play for pupils who would benefit from this additional support. </a:t>
            </a:r>
          </a:p>
          <a:p>
            <a:endParaRPr lang="en-US" sz="1600" dirty="0">
              <a:latin typeface="+mj-lt"/>
            </a:endParaRPr>
          </a:p>
          <a:p>
            <a:r>
              <a:rPr lang="en-US" sz="1600" dirty="0">
                <a:latin typeface="+mj-lt"/>
              </a:rPr>
              <a:t>We also offer additional supported visits to transition schools for pupils who would benefit from this  additional support.</a:t>
            </a:r>
          </a:p>
          <a:p>
            <a:endParaRPr lang="en-US" sz="1600" dirty="0">
              <a:latin typeface="+mj-lt"/>
            </a:endParaRPr>
          </a:p>
          <a:p>
            <a:r>
              <a:rPr lang="en-US" sz="1600" dirty="0">
                <a:latin typeface="+mj-lt"/>
              </a:rPr>
              <a:t>On arrival at The Queen Anne First School, new pupils are ‘buddied’ with a class member to support smooth transition.</a:t>
            </a:r>
          </a:p>
          <a:p>
            <a:endParaRPr lang="en-US" sz="1600" dirty="0">
              <a:latin typeface="+mj-lt"/>
            </a:endParaRPr>
          </a:p>
          <a:p>
            <a:r>
              <a:rPr lang="en-US" sz="1600" dirty="0">
                <a:latin typeface="+mj-lt"/>
              </a:rPr>
              <a:t>With informed parental consent, we liaise closely with other schools to ensure relevant paperwork is shared for smooth transition.</a:t>
            </a:r>
          </a:p>
          <a:p>
            <a:endParaRPr lang="en-US" sz="1600" dirty="0">
              <a:latin typeface="+mj-lt"/>
            </a:endParaRPr>
          </a:p>
          <a:p>
            <a:r>
              <a:rPr lang="en-US" sz="1600" dirty="0">
                <a:latin typeface="+mj-lt"/>
              </a:rPr>
              <a:t>We are aware that pupils with additional needs may sometimes find transition both into school and between classes challenging, and as such routinely prepare bespoke transition booklets for pupils, including photographs of new classes, teachers, pupil likes, dislikes, hopes and wishes.</a:t>
            </a:r>
          </a:p>
        </p:txBody>
      </p:sp>
    </p:spTree>
    <p:extLst>
      <p:ext uri="{BB962C8B-B14F-4D97-AF65-F5344CB8AC3E}">
        <p14:creationId xmlns:p14="http://schemas.microsoft.com/office/powerpoint/2010/main" val="2970324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D814A2-C1E9-4FDC-8935-C386DC0EDB65}"/>
              </a:ext>
            </a:extLst>
          </p:cNvPr>
          <p:cNvSpPr/>
          <p:nvPr/>
        </p:nvSpPr>
        <p:spPr>
          <a:xfrm>
            <a:off x="508000" y="454075"/>
            <a:ext cx="8861631" cy="707886"/>
          </a:xfrm>
          <a:prstGeom prst="rect">
            <a:avLst/>
          </a:prstGeom>
        </p:spPr>
        <p:txBody>
          <a:bodyPr wrap="square">
            <a:spAutoFit/>
          </a:bodyPr>
          <a:lstStyle/>
          <a:p>
            <a:r>
              <a:rPr lang="en-US" sz="2000" b="1" dirty="0">
                <a:latin typeface="+mj-lt"/>
              </a:rPr>
              <a:t>b. How will you prepare my child young people to join their next year group/school/college/ stage of education or life?</a:t>
            </a:r>
            <a:endParaRPr lang="en-GB" sz="2000" b="1" dirty="0">
              <a:latin typeface="+mj-lt"/>
            </a:endParaRPr>
          </a:p>
        </p:txBody>
      </p:sp>
      <p:sp>
        <p:nvSpPr>
          <p:cNvPr id="3" name="Rectangle 2">
            <a:extLst>
              <a:ext uri="{FF2B5EF4-FFF2-40B4-BE49-F238E27FC236}">
                <a16:creationId xmlns:a16="http://schemas.microsoft.com/office/drawing/2014/main" id="{49D6A3BE-8859-4CB6-8BCA-B0C94657F92B}"/>
              </a:ext>
            </a:extLst>
          </p:cNvPr>
          <p:cNvSpPr/>
          <p:nvPr/>
        </p:nvSpPr>
        <p:spPr>
          <a:xfrm>
            <a:off x="482600" y="1831862"/>
            <a:ext cx="9302668" cy="3693319"/>
          </a:xfrm>
          <a:prstGeom prst="rect">
            <a:avLst/>
          </a:prstGeom>
        </p:spPr>
        <p:txBody>
          <a:bodyPr wrap="square">
            <a:spAutoFit/>
          </a:bodyPr>
          <a:lstStyle/>
          <a:p>
            <a:r>
              <a:rPr lang="en-US" dirty="0">
                <a:latin typeface="+mj-lt"/>
              </a:rPr>
              <a:t>When a child is due to transfer to another school, the SENCo or the Head teacher will liaise with the receiving school to ensure that they have all necessary information they need about your child so that they are ready to support by the time they make the transition.</a:t>
            </a:r>
          </a:p>
          <a:p>
            <a:endParaRPr lang="en-US" dirty="0">
              <a:latin typeface="+mj-lt"/>
            </a:endParaRPr>
          </a:p>
          <a:p>
            <a:r>
              <a:rPr lang="en-US" dirty="0">
                <a:latin typeface="+mj-lt"/>
              </a:rPr>
              <a:t>Where necessary, meetings will be arranged and these may involve families or professionals and may happen on a regular basis in the run up to transition.</a:t>
            </a:r>
          </a:p>
          <a:p>
            <a:endParaRPr lang="en-US" dirty="0">
              <a:latin typeface="+mj-lt"/>
            </a:endParaRPr>
          </a:p>
          <a:p>
            <a:r>
              <a:rPr lang="en-US" dirty="0">
                <a:latin typeface="+mj-lt"/>
              </a:rPr>
              <a:t>Where appropriate, the child will receive transition opportunities e.g. visits, photographs, discussions, visual timetables, calendars etc. or transition support.</a:t>
            </a:r>
          </a:p>
          <a:p>
            <a:endParaRPr lang="en-US" dirty="0">
              <a:latin typeface="+mj-lt"/>
            </a:endParaRPr>
          </a:p>
          <a:p>
            <a:r>
              <a:rPr lang="en-US" dirty="0">
                <a:latin typeface="+mj-lt"/>
              </a:rPr>
              <a:t>Our Year 4 teachers will meet with middle school representatives towards the end of the year to discuss pupils directly and with parental consent share any EHCP plans, learning passports, progress levels and effective support strategies with the next school.</a:t>
            </a:r>
          </a:p>
        </p:txBody>
      </p:sp>
    </p:spTree>
    <p:extLst>
      <p:ext uri="{BB962C8B-B14F-4D97-AF65-F5344CB8AC3E}">
        <p14:creationId xmlns:p14="http://schemas.microsoft.com/office/powerpoint/2010/main" val="21362320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0D4BFFA-CBB7-450A-A0BA-AC1A0BB13AB0}"/>
              </a:ext>
            </a:extLst>
          </p:cNvPr>
          <p:cNvSpPr/>
          <p:nvPr/>
        </p:nvSpPr>
        <p:spPr>
          <a:xfrm>
            <a:off x="789669" y="1373046"/>
            <a:ext cx="8948988" cy="707886"/>
          </a:xfrm>
          <a:prstGeom prst="rect">
            <a:avLst/>
          </a:prstGeom>
          <a:solidFill>
            <a:srgbClr val="99CCFF"/>
          </a:solidFill>
        </p:spPr>
        <p:txBody>
          <a:bodyPr wrap="none">
            <a:spAutoFit/>
          </a:bodyPr>
          <a:lstStyle/>
          <a:p>
            <a:r>
              <a:rPr lang="en-US" sz="4000" dirty="0">
                <a:latin typeface="+mj-lt"/>
              </a:rPr>
              <a:t>6.	Accessibility and specialist equipment</a:t>
            </a:r>
            <a:endParaRPr lang="en-GB" sz="4000" dirty="0">
              <a:latin typeface="+mj-lt"/>
            </a:endParaRPr>
          </a:p>
        </p:txBody>
      </p:sp>
    </p:spTree>
    <p:extLst>
      <p:ext uri="{BB962C8B-B14F-4D97-AF65-F5344CB8AC3E}">
        <p14:creationId xmlns:p14="http://schemas.microsoft.com/office/powerpoint/2010/main" val="18733339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667F63C-E0E8-4B49-9376-1F3FC0C6A417}"/>
              </a:ext>
            </a:extLst>
          </p:cNvPr>
          <p:cNvSpPr/>
          <p:nvPr/>
        </p:nvSpPr>
        <p:spPr>
          <a:xfrm>
            <a:off x="581627" y="474176"/>
            <a:ext cx="9763760" cy="707886"/>
          </a:xfrm>
          <a:prstGeom prst="rect">
            <a:avLst/>
          </a:prstGeom>
        </p:spPr>
        <p:txBody>
          <a:bodyPr wrap="square">
            <a:spAutoFit/>
          </a:bodyPr>
          <a:lstStyle/>
          <a:p>
            <a:r>
              <a:rPr lang="en-US" sz="2000" b="1" dirty="0">
                <a:latin typeface="+mj-lt"/>
              </a:rPr>
              <a:t>a. How accessible is the school environment?</a:t>
            </a:r>
          </a:p>
          <a:p>
            <a:r>
              <a:rPr lang="en-US" sz="2000" b="1" dirty="0">
                <a:latin typeface="+mj-lt"/>
              </a:rPr>
              <a:t>(A link to the School’s Accessibility Plan can be found in section 8b)</a:t>
            </a:r>
            <a:endParaRPr lang="en-US" b="1" dirty="0">
              <a:latin typeface="+mj-lt"/>
            </a:endParaRPr>
          </a:p>
        </p:txBody>
      </p:sp>
      <p:sp>
        <p:nvSpPr>
          <p:cNvPr id="5" name="Rectangle 4">
            <a:extLst>
              <a:ext uri="{FF2B5EF4-FFF2-40B4-BE49-F238E27FC236}">
                <a16:creationId xmlns:a16="http://schemas.microsoft.com/office/drawing/2014/main" id="{9F9BF4FB-D61D-4407-9ECB-A81EECC0E893}"/>
              </a:ext>
            </a:extLst>
          </p:cNvPr>
          <p:cNvSpPr/>
          <p:nvPr/>
        </p:nvSpPr>
        <p:spPr>
          <a:xfrm>
            <a:off x="442685" y="1397675"/>
            <a:ext cx="8558811" cy="2031325"/>
          </a:xfrm>
          <a:prstGeom prst="rect">
            <a:avLst/>
          </a:prstGeom>
        </p:spPr>
        <p:txBody>
          <a:bodyPr wrap="square">
            <a:spAutoFit/>
          </a:bodyPr>
          <a:lstStyle/>
          <a:p>
            <a:pPr marL="285750" indent="-285750">
              <a:buFont typeface="Arial" panose="020B0604020202020204" pitchFamily="34" charset="0"/>
              <a:buChar char="•"/>
            </a:pPr>
            <a:r>
              <a:rPr lang="en-US" dirty="0">
                <a:latin typeface="+mj-lt"/>
              </a:rPr>
              <a:t>The Queen Anne has wheelchair access at all points of entry and also offers disabled toilet facilities.</a:t>
            </a:r>
          </a:p>
          <a:p>
            <a:endParaRPr lang="en-US" dirty="0">
              <a:latin typeface="+mj-lt"/>
            </a:endParaRPr>
          </a:p>
          <a:p>
            <a:pPr marL="285750" indent="-285750">
              <a:buFont typeface="Arial" panose="020B0604020202020204" pitchFamily="34" charset="0"/>
              <a:buChar char="•"/>
            </a:pPr>
            <a:r>
              <a:rPr lang="en-US" dirty="0">
                <a:latin typeface="+mj-lt"/>
              </a:rPr>
              <a:t>The school hall and all FS/KS1 classroom are fitted with ‘Acoustic Tiles’ facilitating an improved auditory environment, particularly for the hearing impaired.</a:t>
            </a:r>
          </a:p>
          <a:p>
            <a:endParaRPr lang="en-US" dirty="0">
              <a:latin typeface="+mj-lt"/>
            </a:endParaRPr>
          </a:p>
          <a:p>
            <a:pPr marL="285750" indent="-285750">
              <a:buFont typeface="Arial" panose="020B0604020202020204" pitchFamily="34" charset="0"/>
              <a:buChar char="•"/>
            </a:pPr>
            <a:r>
              <a:rPr lang="en-US" dirty="0">
                <a:latin typeface="+mj-lt"/>
              </a:rPr>
              <a:t>There is a disabled parking space at the front of the school entrance.</a:t>
            </a:r>
          </a:p>
        </p:txBody>
      </p:sp>
      <p:sp>
        <p:nvSpPr>
          <p:cNvPr id="6" name="Rectangle 5">
            <a:extLst>
              <a:ext uri="{FF2B5EF4-FFF2-40B4-BE49-F238E27FC236}">
                <a16:creationId xmlns:a16="http://schemas.microsoft.com/office/drawing/2014/main" id="{2BB8D733-8201-4A87-B7CF-0089E4B70A1E}"/>
              </a:ext>
            </a:extLst>
          </p:cNvPr>
          <p:cNvSpPr/>
          <p:nvPr/>
        </p:nvSpPr>
        <p:spPr>
          <a:xfrm>
            <a:off x="581627" y="3644613"/>
            <a:ext cx="6487353" cy="400110"/>
          </a:xfrm>
          <a:prstGeom prst="rect">
            <a:avLst/>
          </a:prstGeom>
        </p:spPr>
        <p:txBody>
          <a:bodyPr wrap="none">
            <a:spAutoFit/>
          </a:bodyPr>
          <a:lstStyle/>
          <a:p>
            <a:r>
              <a:rPr lang="en-US" sz="2000" b="1" dirty="0">
                <a:latin typeface="+mj-lt"/>
              </a:rPr>
              <a:t>b. What if my child needs specialist equipment or facilities?</a:t>
            </a:r>
            <a:endParaRPr lang="en-GB" sz="2000" b="1" dirty="0">
              <a:latin typeface="+mj-lt"/>
            </a:endParaRPr>
          </a:p>
        </p:txBody>
      </p:sp>
      <p:sp>
        <p:nvSpPr>
          <p:cNvPr id="7" name="Rectangle 6">
            <a:extLst>
              <a:ext uri="{FF2B5EF4-FFF2-40B4-BE49-F238E27FC236}">
                <a16:creationId xmlns:a16="http://schemas.microsoft.com/office/drawing/2014/main" id="{8ADE3D2E-1612-4FDC-AB76-89F6BEFFD797}"/>
              </a:ext>
            </a:extLst>
          </p:cNvPr>
          <p:cNvSpPr/>
          <p:nvPr/>
        </p:nvSpPr>
        <p:spPr>
          <a:xfrm>
            <a:off x="581627" y="4260336"/>
            <a:ext cx="8158612" cy="646331"/>
          </a:xfrm>
          <a:prstGeom prst="rect">
            <a:avLst/>
          </a:prstGeom>
        </p:spPr>
        <p:txBody>
          <a:bodyPr wrap="square">
            <a:spAutoFit/>
          </a:bodyPr>
          <a:lstStyle/>
          <a:p>
            <a:pPr marL="285750" indent="-285750">
              <a:buFont typeface="Arial" panose="020B0604020202020204" pitchFamily="34" charset="0"/>
              <a:buChar char="•"/>
            </a:pPr>
            <a:r>
              <a:rPr lang="en-US" dirty="0"/>
              <a:t>We liaise with external agencies for advice, guidance and loan of specialist equipment for example acoustic tiles (Sensory Consortium).</a:t>
            </a:r>
            <a:endParaRPr lang="en-GB" dirty="0"/>
          </a:p>
        </p:txBody>
      </p:sp>
    </p:spTree>
    <p:extLst>
      <p:ext uri="{BB962C8B-B14F-4D97-AF65-F5344CB8AC3E}">
        <p14:creationId xmlns:p14="http://schemas.microsoft.com/office/powerpoint/2010/main" val="4053548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A506A1A-4E9E-427B-9C97-E12F988F8C6E}"/>
              </a:ext>
            </a:extLst>
          </p:cNvPr>
          <p:cNvSpPr/>
          <p:nvPr/>
        </p:nvSpPr>
        <p:spPr>
          <a:xfrm>
            <a:off x="680720" y="661015"/>
            <a:ext cx="7964516" cy="5139869"/>
          </a:xfrm>
          <a:prstGeom prst="rect">
            <a:avLst/>
          </a:prstGeom>
        </p:spPr>
        <p:txBody>
          <a:bodyPr wrap="square">
            <a:spAutoFit/>
          </a:bodyPr>
          <a:lstStyle/>
          <a:p>
            <a:r>
              <a:rPr lang="en-US" sz="2000" b="1" dirty="0">
                <a:latin typeface="+mj-lt"/>
              </a:rPr>
              <a:t>c. How will my child/young person be included in activities outside the classroom including physical activities, school clubs and school trips?</a:t>
            </a:r>
          </a:p>
          <a:p>
            <a:endParaRPr lang="en-US" dirty="0">
              <a:latin typeface="+mj-lt"/>
            </a:endParaRPr>
          </a:p>
          <a:p>
            <a:endParaRPr lang="en-US" dirty="0">
              <a:latin typeface="+mj-lt"/>
            </a:endParaRPr>
          </a:p>
          <a:p>
            <a:pPr marL="285750" indent="-285750">
              <a:buFont typeface="Arial" panose="020B0604020202020204" pitchFamily="34" charset="0"/>
              <a:buChar char="•"/>
            </a:pPr>
            <a:r>
              <a:rPr lang="en-US" dirty="0">
                <a:latin typeface="+mj-lt"/>
              </a:rPr>
              <a:t>The Queen Anne is fully-inclusive; we encourage all children to take part in all activities both within and outside of school, as well as attending all events and trips.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We ensure that parents/carers are fully informed as to the trips and activities open to every child and when required, extra support will be provided to ensure full participation by all children.</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A number of the trips and educational visits can be subsidised by the school, thus ensuring that all children can access these extra-curricular activities.</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We offer before and after school clubs ‘Stop and Drop’ and ‘Stay and Play’, French and a range of after school clubs, funded by parents/carers.</a:t>
            </a:r>
          </a:p>
          <a:p>
            <a:endParaRPr lang="en-GB" b="1" dirty="0"/>
          </a:p>
        </p:txBody>
      </p:sp>
    </p:spTree>
    <p:extLst>
      <p:ext uri="{BB962C8B-B14F-4D97-AF65-F5344CB8AC3E}">
        <p14:creationId xmlns:p14="http://schemas.microsoft.com/office/powerpoint/2010/main" val="925618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715A3D2-D5B4-4BB4-B208-3AD3BE163B88}"/>
              </a:ext>
            </a:extLst>
          </p:cNvPr>
          <p:cNvSpPr/>
          <p:nvPr/>
        </p:nvSpPr>
        <p:spPr>
          <a:xfrm>
            <a:off x="1131556" y="856734"/>
            <a:ext cx="7549306" cy="1323439"/>
          </a:xfrm>
          <a:prstGeom prst="rect">
            <a:avLst/>
          </a:prstGeom>
          <a:solidFill>
            <a:srgbClr val="99CCFF"/>
          </a:solidFill>
        </p:spPr>
        <p:txBody>
          <a:bodyPr wrap="square">
            <a:spAutoFit/>
          </a:bodyPr>
          <a:lstStyle/>
          <a:p>
            <a:pPr marL="742950" indent="-742950">
              <a:buAutoNum type="arabicPeriod"/>
            </a:pPr>
            <a:r>
              <a:rPr lang="en-US" sz="4000" b="1" dirty="0">
                <a:latin typeface="+mj-lt"/>
              </a:rPr>
              <a:t>Identifying</a:t>
            </a:r>
            <a:r>
              <a:rPr lang="en-US" sz="4000" b="1" spc="-15" dirty="0">
                <a:latin typeface="+mj-lt"/>
              </a:rPr>
              <a:t> </a:t>
            </a:r>
            <a:r>
              <a:rPr lang="en-US" sz="4000" b="1" dirty="0">
                <a:latin typeface="+mj-lt"/>
              </a:rPr>
              <a:t>special</a:t>
            </a:r>
            <a:r>
              <a:rPr lang="en-US" sz="4000" b="1" spc="-20" dirty="0">
                <a:latin typeface="+mj-lt"/>
              </a:rPr>
              <a:t> </a:t>
            </a:r>
            <a:r>
              <a:rPr lang="en-US" sz="4000" b="1" dirty="0">
                <a:latin typeface="+mj-lt"/>
              </a:rPr>
              <a:t>educational</a:t>
            </a:r>
            <a:r>
              <a:rPr lang="en-US" sz="4000" b="1" spc="-5" dirty="0">
                <a:latin typeface="+mj-lt"/>
              </a:rPr>
              <a:t> </a:t>
            </a:r>
            <a:r>
              <a:rPr lang="en-US" sz="4000" b="1" dirty="0">
                <a:latin typeface="+mj-lt"/>
              </a:rPr>
              <a:t>needs</a:t>
            </a:r>
            <a:r>
              <a:rPr lang="en-US" sz="4000" b="1" spc="-40" dirty="0">
                <a:latin typeface="+mj-lt"/>
              </a:rPr>
              <a:t> </a:t>
            </a:r>
            <a:r>
              <a:rPr lang="en-US" sz="4000" b="1" dirty="0">
                <a:latin typeface="+mj-lt"/>
              </a:rPr>
              <a:t>and</a:t>
            </a:r>
            <a:r>
              <a:rPr lang="en-US" sz="4000" b="1" spc="-30" dirty="0">
                <a:latin typeface="+mj-lt"/>
              </a:rPr>
              <a:t> </a:t>
            </a:r>
            <a:r>
              <a:rPr lang="en-US" sz="4000" b="1" dirty="0">
                <a:latin typeface="+mj-lt"/>
              </a:rPr>
              <a:t>disabilities</a:t>
            </a:r>
            <a:r>
              <a:rPr lang="en-US" sz="4000" b="1" spc="5" dirty="0">
                <a:latin typeface="+mj-lt"/>
              </a:rPr>
              <a:t> </a:t>
            </a:r>
            <a:r>
              <a:rPr lang="en-US" sz="4000" b="1" dirty="0">
                <a:latin typeface="+mj-lt"/>
              </a:rPr>
              <a:t>(SEND)</a:t>
            </a:r>
            <a:endParaRPr lang="en-GB" sz="4000" dirty="0">
              <a:latin typeface="+mj-lt"/>
            </a:endParaRPr>
          </a:p>
        </p:txBody>
      </p:sp>
    </p:spTree>
    <p:extLst>
      <p:ext uri="{BB962C8B-B14F-4D97-AF65-F5344CB8AC3E}">
        <p14:creationId xmlns:p14="http://schemas.microsoft.com/office/powerpoint/2010/main" val="398091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359F48-FA47-4A64-9FB2-F1C5A3784708}"/>
              </a:ext>
            </a:extLst>
          </p:cNvPr>
          <p:cNvSpPr/>
          <p:nvPr/>
        </p:nvSpPr>
        <p:spPr>
          <a:xfrm>
            <a:off x="934720" y="1551355"/>
            <a:ext cx="8613041" cy="1323439"/>
          </a:xfrm>
          <a:prstGeom prst="rect">
            <a:avLst/>
          </a:prstGeom>
          <a:solidFill>
            <a:srgbClr val="99CCFF"/>
          </a:solidFill>
        </p:spPr>
        <p:txBody>
          <a:bodyPr wrap="square">
            <a:spAutoFit/>
          </a:bodyPr>
          <a:lstStyle/>
          <a:p>
            <a:r>
              <a:rPr lang="en-US" sz="4000" b="1" dirty="0">
                <a:latin typeface="+mj-lt"/>
              </a:rPr>
              <a:t>7.	Training for staff, specialist services and further support</a:t>
            </a:r>
            <a:endParaRPr lang="en-GB" sz="4000" b="1" dirty="0">
              <a:latin typeface="+mj-lt"/>
            </a:endParaRPr>
          </a:p>
        </p:txBody>
      </p:sp>
    </p:spTree>
    <p:extLst>
      <p:ext uri="{BB962C8B-B14F-4D97-AF65-F5344CB8AC3E}">
        <p14:creationId xmlns:p14="http://schemas.microsoft.com/office/powerpoint/2010/main" val="9234160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EBCD74-3CEA-4365-8337-6ADDC4E0F231}"/>
              </a:ext>
            </a:extLst>
          </p:cNvPr>
          <p:cNvSpPr/>
          <p:nvPr/>
        </p:nvSpPr>
        <p:spPr>
          <a:xfrm>
            <a:off x="457200" y="305415"/>
            <a:ext cx="8864930" cy="707886"/>
          </a:xfrm>
          <a:prstGeom prst="rect">
            <a:avLst/>
          </a:prstGeom>
        </p:spPr>
        <p:txBody>
          <a:bodyPr wrap="square">
            <a:spAutoFit/>
          </a:bodyPr>
          <a:lstStyle/>
          <a:p>
            <a:r>
              <a:rPr lang="en-US" sz="2000" b="1" dirty="0">
                <a:latin typeface="+mj-lt"/>
              </a:rPr>
              <a:t>a. With regard to staff who support children with SEND, what expertise do they have and what training have they undertaken?</a:t>
            </a:r>
            <a:endParaRPr lang="en-GB" sz="2000" b="1" dirty="0">
              <a:latin typeface="+mj-lt"/>
            </a:endParaRPr>
          </a:p>
        </p:txBody>
      </p:sp>
      <p:sp>
        <p:nvSpPr>
          <p:cNvPr id="3" name="Rectangle 2">
            <a:extLst>
              <a:ext uri="{FF2B5EF4-FFF2-40B4-BE49-F238E27FC236}">
                <a16:creationId xmlns:a16="http://schemas.microsoft.com/office/drawing/2014/main" id="{53DDC5B1-C168-420A-B249-F5901562D9A7}"/>
              </a:ext>
            </a:extLst>
          </p:cNvPr>
          <p:cNvSpPr/>
          <p:nvPr/>
        </p:nvSpPr>
        <p:spPr>
          <a:xfrm>
            <a:off x="457200" y="1149771"/>
            <a:ext cx="10337470" cy="5509200"/>
          </a:xfrm>
          <a:prstGeom prst="rect">
            <a:avLst/>
          </a:prstGeom>
        </p:spPr>
        <p:txBody>
          <a:bodyPr wrap="square">
            <a:spAutoFit/>
          </a:bodyPr>
          <a:lstStyle/>
          <a:p>
            <a:r>
              <a:rPr lang="en-US" sz="1600" dirty="0">
                <a:latin typeface="+mj-lt"/>
              </a:rPr>
              <a:t>We offer a bespoke service tailored to children’s individual needs. So, if your child has a specific Special Educational Need, then staff will receive specialist training to support your child’s individual needs.</a:t>
            </a:r>
          </a:p>
          <a:p>
            <a:endParaRPr lang="en-US" sz="1600" dirty="0">
              <a:latin typeface="+mj-lt"/>
            </a:endParaRPr>
          </a:p>
          <a:p>
            <a:r>
              <a:rPr lang="en-US" sz="1600" dirty="0">
                <a:latin typeface="+mj-lt"/>
              </a:rPr>
              <a:t>All staff undertake on-going professional development and this has recently included:</a:t>
            </a:r>
          </a:p>
          <a:p>
            <a:pPr marL="285750" indent="-285750">
              <a:buFont typeface="Arial" panose="020B0604020202020204" pitchFamily="34" charset="0"/>
              <a:buChar char="•"/>
            </a:pPr>
            <a:r>
              <a:rPr lang="en-US" sz="1600" dirty="0">
                <a:latin typeface="+mj-lt"/>
              </a:rPr>
              <a:t>Attachment Theory</a:t>
            </a:r>
          </a:p>
          <a:p>
            <a:pPr marL="285750" indent="-285750">
              <a:buFont typeface="Arial" panose="020B0604020202020204" pitchFamily="34" charset="0"/>
              <a:buChar char="•"/>
            </a:pPr>
            <a:r>
              <a:rPr lang="en-US" sz="1600" dirty="0">
                <a:latin typeface="+mj-lt"/>
              </a:rPr>
              <a:t>Supporting Children with Down’s Syndrome</a:t>
            </a:r>
          </a:p>
          <a:p>
            <a:pPr marL="285750" indent="-285750">
              <a:buFont typeface="Arial" panose="020B0604020202020204" pitchFamily="34" charset="0"/>
              <a:buChar char="•"/>
            </a:pPr>
            <a:r>
              <a:rPr lang="en-US" sz="1600" dirty="0">
                <a:latin typeface="+mj-lt"/>
              </a:rPr>
              <a:t>Speech and Language Training</a:t>
            </a:r>
          </a:p>
          <a:p>
            <a:pPr marL="285750" indent="-285750">
              <a:buFont typeface="Arial" panose="020B0604020202020204" pitchFamily="34" charset="0"/>
              <a:buChar char="•"/>
            </a:pPr>
            <a:r>
              <a:rPr lang="en-US" sz="1600" dirty="0">
                <a:latin typeface="+mj-lt"/>
              </a:rPr>
              <a:t>Dyslexia</a:t>
            </a:r>
          </a:p>
          <a:p>
            <a:pPr marL="285750" indent="-285750">
              <a:buFont typeface="Arial" panose="020B0604020202020204" pitchFamily="34" charset="0"/>
              <a:buChar char="•"/>
            </a:pPr>
            <a:r>
              <a:rPr lang="en-US" sz="1600" dirty="0">
                <a:latin typeface="+mj-lt"/>
              </a:rPr>
              <a:t>Specific medical training</a:t>
            </a:r>
          </a:p>
          <a:p>
            <a:pPr marL="285750" indent="-285750">
              <a:buFont typeface="Arial" panose="020B0604020202020204" pitchFamily="34" charset="0"/>
              <a:buChar char="•"/>
            </a:pPr>
            <a:r>
              <a:rPr lang="en-US" sz="1600" dirty="0">
                <a:latin typeface="+mj-lt"/>
              </a:rPr>
              <a:t>Young Carers</a:t>
            </a:r>
          </a:p>
          <a:p>
            <a:pPr marL="285750" indent="-285750">
              <a:buFont typeface="Arial" panose="020B0604020202020204" pitchFamily="34" charset="0"/>
              <a:buChar char="•"/>
            </a:pPr>
            <a:r>
              <a:rPr lang="en-US" sz="1600" dirty="0">
                <a:latin typeface="+mj-lt"/>
              </a:rPr>
              <a:t>Drawing and Talking</a:t>
            </a:r>
          </a:p>
          <a:p>
            <a:pPr marL="285750" indent="-285750">
              <a:buFont typeface="Arial" panose="020B0604020202020204" pitchFamily="34" charset="0"/>
              <a:buChar char="•"/>
            </a:pPr>
            <a:endParaRPr lang="en-US" sz="1600" dirty="0">
              <a:latin typeface="+mj-lt"/>
            </a:endParaRPr>
          </a:p>
          <a:p>
            <a:r>
              <a:rPr lang="en-US" sz="1600" dirty="0">
                <a:latin typeface="+mj-lt"/>
              </a:rPr>
              <a:t>We have twelve teaching assistants in the school, most of whom have many years of experience.</a:t>
            </a:r>
          </a:p>
          <a:p>
            <a:endParaRPr lang="en-US" sz="1600" dirty="0">
              <a:latin typeface="+mj-lt"/>
            </a:endParaRPr>
          </a:p>
          <a:p>
            <a:r>
              <a:rPr lang="en-US" sz="1600" dirty="0">
                <a:latin typeface="+mj-lt"/>
              </a:rPr>
              <a:t>We have an ELKAN trained Speech and Language teacher and staff trained in ‘Non-Directed Play’.</a:t>
            </a:r>
          </a:p>
          <a:p>
            <a:endParaRPr lang="en-US" sz="1600" dirty="0">
              <a:latin typeface="+mj-lt"/>
            </a:endParaRPr>
          </a:p>
          <a:p>
            <a:r>
              <a:rPr lang="en-US" sz="1600" dirty="0">
                <a:latin typeface="+mj-lt"/>
              </a:rPr>
              <a:t>All staff receive regular training from the health service around key medical issues which could arise for children.</a:t>
            </a:r>
          </a:p>
          <a:p>
            <a:endParaRPr lang="en-US" sz="1600" dirty="0">
              <a:latin typeface="+mj-lt"/>
            </a:endParaRPr>
          </a:p>
          <a:p>
            <a:r>
              <a:rPr lang="en-US" sz="1600" dirty="0">
                <a:latin typeface="+mj-lt"/>
              </a:rPr>
              <a:t>Individual staff are trained in First Aid and are strategically placed around school.</a:t>
            </a:r>
          </a:p>
          <a:p>
            <a:endParaRPr lang="en-US" sz="1600" dirty="0">
              <a:latin typeface="+mj-lt"/>
            </a:endParaRPr>
          </a:p>
          <a:p>
            <a:r>
              <a:rPr lang="en-US" sz="1600" dirty="0">
                <a:latin typeface="+mj-lt"/>
              </a:rPr>
              <a:t>The SENCo provides in-house support on developing IEP s and around specific requests from staff, or as necessary to support a particular child or group of children. Where necessary, specialist training is brought into the school.</a:t>
            </a:r>
          </a:p>
        </p:txBody>
      </p:sp>
    </p:spTree>
    <p:extLst>
      <p:ext uri="{BB962C8B-B14F-4D97-AF65-F5344CB8AC3E}">
        <p14:creationId xmlns:p14="http://schemas.microsoft.com/office/powerpoint/2010/main" val="23690060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902D04-6825-4D0E-B349-DE056A1169A9}"/>
              </a:ext>
            </a:extLst>
          </p:cNvPr>
          <p:cNvSpPr/>
          <p:nvPr/>
        </p:nvSpPr>
        <p:spPr>
          <a:xfrm>
            <a:off x="477916" y="343198"/>
            <a:ext cx="8651438" cy="707886"/>
          </a:xfrm>
          <a:prstGeom prst="rect">
            <a:avLst/>
          </a:prstGeom>
        </p:spPr>
        <p:txBody>
          <a:bodyPr wrap="square">
            <a:spAutoFit/>
          </a:bodyPr>
          <a:lstStyle/>
          <a:p>
            <a:r>
              <a:rPr lang="en-US" sz="2000" b="1" dirty="0">
                <a:latin typeface="+mj-lt"/>
              </a:rPr>
              <a:t>b. What other agencies do you involve to meet the needs of my child/young person and how can I access support from these agencies?</a:t>
            </a:r>
            <a:endParaRPr lang="en-GB" sz="2000" b="1" dirty="0">
              <a:latin typeface="+mj-lt"/>
            </a:endParaRPr>
          </a:p>
        </p:txBody>
      </p:sp>
      <p:sp>
        <p:nvSpPr>
          <p:cNvPr id="3" name="Rectangle 2">
            <a:extLst>
              <a:ext uri="{FF2B5EF4-FFF2-40B4-BE49-F238E27FC236}">
                <a16:creationId xmlns:a16="http://schemas.microsoft.com/office/drawing/2014/main" id="{E993CB75-C895-4F12-9EB4-38B748BC1842}"/>
              </a:ext>
            </a:extLst>
          </p:cNvPr>
          <p:cNvSpPr/>
          <p:nvPr/>
        </p:nvSpPr>
        <p:spPr>
          <a:xfrm>
            <a:off x="477916" y="1102578"/>
            <a:ext cx="9699237" cy="5755422"/>
          </a:xfrm>
          <a:prstGeom prst="rect">
            <a:avLst/>
          </a:prstGeom>
        </p:spPr>
        <p:txBody>
          <a:bodyPr wrap="square">
            <a:spAutoFit/>
          </a:bodyPr>
          <a:lstStyle/>
          <a:p>
            <a:r>
              <a:rPr lang="en-US" sz="1600" dirty="0"/>
              <a:t>Sometimes, despite all the support children get in school, the children need further support and we need to get the expertise of colleagues who do not work in school. We may invite them in to work with your child or refer your child on to them.</a:t>
            </a:r>
          </a:p>
          <a:p>
            <a:endParaRPr lang="en-US" sz="1600" dirty="0"/>
          </a:p>
          <a:p>
            <a:r>
              <a:rPr lang="en-US" sz="1600" dirty="0"/>
              <a:t>These could include:</a:t>
            </a:r>
          </a:p>
          <a:p>
            <a:endParaRPr lang="en-US" sz="1600" dirty="0"/>
          </a:p>
          <a:p>
            <a:r>
              <a:rPr lang="en-US" sz="1600" dirty="0"/>
              <a:t>•	Speech and Language Therapist</a:t>
            </a:r>
          </a:p>
          <a:p>
            <a:r>
              <a:rPr lang="en-US" sz="1600" dirty="0"/>
              <a:t>•	Educational Psychologist</a:t>
            </a:r>
          </a:p>
          <a:p>
            <a:r>
              <a:rPr lang="en-US" sz="1600" dirty="0"/>
              <a:t>•	Behaviour Support Outreach team</a:t>
            </a:r>
          </a:p>
          <a:p>
            <a:r>
              <a:rPr lang="en-US" sz="1600" dirty="0"/>
              <a:t>•	Sensory Consortium</a:t>
            </a:r>
          </a:p>
          <a:p>
            <a:r>
              <a:rPr lang="en-US" sz="1600" dirty="0"/>
              <a:t> </a:t>
            </a:r>
          </a:p>
          <a:p>
            <a:r>
              <a:rPr lang="en-US" sz="1600" dirty="0"/>
              <a:t>•	Virtual School for Children who are Looked After</a:t>
            </a:r>
          </a:p>
          <a:p>
            <a:r>
              <a:rPr lang="en-US" sz="1600" dirty="0"/>
              <a:t>•	Occupational Therapist</a:t>
            </a:r>
          </a:p>
          <a:p>
            <a:r>
              <a:rPr lang="en-US" sz="1600" dirty="0"/>
              <a:t>•	Health Visitors/ School nurses</a:t>
            </a:r>
          </a:p>
          <a:p>
            <a:r>
              <a:rPr lang="en-US" sz="1600" dirty="0"/>
              <a:t>•	Paediatricians</a:t>
            </a:r>
          </a:p>
          <a:p>
            <a:r>
              <a:rPr lang="en-US" sz="1600" dirty="0"/>
              <a:t>•	CAMHS – Child and Adolescent Mental Health Services</a:t>
            </a:r>
          </a:p>
          <a:p>
            <a:r>
              <a:rPr lang="en-US" sz="1600" dirty="0"/>
              <a:t>•	Family Friends</a:t>
            </a:r>
          </a:p>
          <a:p>
            <a:r>
              <a:rPr lang="en-US" sz="1600" dirty="0"/>
              <a:t>•	Early Help</a:t>
            </a:r>
          </a:p>
          <a:p>
            <a:r>
              <a:rPr lang="en-US" sz="1600" dirty="0"/>
              <a:t>•	SHINE</a:t>
            </a:r>
          </a:p>
          <a:p>
            <a:endParaRPr lang="en-US" sz="1600" dirty="0"/>
          </a:p>
          <a:p>
            <a:r>
              <a:rPr lang="en-US" sz="1600" dirty="0"/>
              <a:t>We would always get your permission before involving outside agencies like these.</a:t>
            </a:r>
          </a:p>
          <a:p>
            <a:r>
              <a:rPr lang="en-US" sz="1600" dirty="0"/>
              <a:t>We work closely with the outside agencies listed above. If they recommend that your child needs any specialist equipment or facilities, then they would be provided, in consultation with the outside agency.</a:t>
            </a:r>
          </a:p>
        </p:txBody>
      </p:sp>
    </p:spTree>
    <p:extLst>
      <p:ext uri="{BB962C8B-B14F-4D97-AF65-F5344CB8AC3E}">
        <p14:creationId xmlns:p14="http://schemas.microsoft.com/office/powerpoint/2010/main" val="307943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0EB2339-6E04-4D0C-B258-07AD8D8EF244}"/>
              </a:ext>
            </a:extLst>
          </p:cNvPr>
          <p:cNvSpPr/>
          <p:nvPr/>
        </p:nvSpPr>
        <p:spPr>
          <a:xfrm>
            <a:off x="558800" y="386827"/>
            <a:ext cx="8663049" cy="707886"/>
          </a:xfrm>
          <a:prstGeom prst="rect">
            <a:avLst/>
          </a:prstGeom>
        </p:spPr>
        <p:txBody>
          <a:bodyPr wrap="square">
            <a:spAutoFit/>
          </a:bodyPr>
          <a:lstStyle/>
          <a:p>
            <a:r>
              <a:rPr lang="en-US" sz="2000" b="1" dirty="0">
                <a:latin typeface="+mj-lt"/>
              </a:rPr>
              <a:t>c. Who should I contact to find out about other support for parents/carers and families of children and young people with SEND?</a:t>
            </a:r>
            <a:endParaRPr lang="en-GB" sz="2000" b="1" dirty="0">
              <a:latin typeface="+mj-lt"/>
            </a:endParaRPr>
          </a:p>
        </p:txBody>
      </p:sp>
      <p:sp>
        <p:nvSpPr>
          <p:cNvPr id="5" name="Rectangle 4">
            <a:extLst>
              <a:ext uri="{FF2B5EF4-FFF2-40B4-BE49-F238E27FC236}">
                <a16:creationId xmlns:a16="http://schemas.microsoft.com/office/drawing/2014/main" id="{DE85D0A5-B03B-4843-AEBD-5A1EFBB59F6A}"/>
              </a:ext>
            </a:extLst>
          </p:cNvPr>
          <p:cNvSpPr/>
          <p:nvPr/>
        </p:nvSpPr>
        <p:spPr>
          <a:xfrm>
            <a:off x="558800" y="1345359"/>
            <a:ext cx="9380847" cy="5355312"/>
          </a:xfrm>
          <a:prstGeom prst="rect">
            <a:avLst/>
          </a:prstGeom>
        </p:spPr>
        <p:txBody>
          <a:bodyPr wrap="square">
            <a:spAutoFit/>
          </a:bodyPr>
          <a:lstStyle/>
          <a:p>
            <a:pPr marL="285750" indent="-285750">
              <a:buFont typeface="Arial" panose="020B0604020202020204" pitchFamily="34" charset="0"/>
              <a:buChar char="•"/>
            </a:pPr>
            <a:r>
              <a:rPr lang="en-US" dirty="0">
                <a:latin typeface="+mj-lt"/>
              </a:rPr>
              <a:t>If you have any worries or concerns, please discuss them straight away with your child’s class teacher. An appointment can always be made to discuss your child’s needs with the SENCo or Head Teacher.</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If you have a complaint about the school’s provision for your child, you will be requested to follow the school’s complaints policy, a copy of which is available on the school website or from the school office by request.</a:t>
            </a:r>
          </a:p>
          <a:p>
            <a:pPr marL="285750" indent="-285750">
              <a:buFont typeface="Arial" panose="020B0604020202020204" pitchFamily="34" charset="0"/>
              <a:buChar char="•"/>
            </a:pPr>
            <a:endParaRPr lang="en-US" dirty="0">
              <a:latin typeface="+mj-lt"/>
            </a:endParaRPr>
          </a:p>
          <a:p>
            <a:pPr marL="285750" indent="-285750">
              <a:buFont typeface="Arial" panose="020B0604020202020204" pitchFamily="34" charset="0"/>
              <a:buChar char="•"/>
            </a:pPr>
            <a:r>
              <a:rPr lang="en-US" dirty="0">
                <a:latin typeface="+mj-lt"/>
              </a:rPr>
              <a:t>You can contact the Information, Advice and Support Service for Windsor and Maidenhead who provide impartial information and advice on matters relating to Special Educational Needs and Disabilities for children and young people aged 0-25 and their families.   </a:t>
            </a:r>
          </a:p>
          <a:p>
            <a:pPr lvl="1"/>
            <a:endParaRPr lang="en-US" dirty="0">
              <a:latin typeface="+mj-lt"/>
            </a:endParaRPr>
          </a:p>
          <a:p>
            <a:pPr lvl="1"/>
            <a:r>
              <a:rPr lang="en-US" dirty="0">
                <a:latin typeface="+mj-lt"/>
              </a:rPr>
              <a:t>Tel: 01628 683182  </a:t>
            </a:r>
          </a:p>
          <a:p>
            <a:pPr lvl="1"/>
            <a:r>
              <a:rPr lang="en-US" dirty="0">
                <a:latin typeface="+mj-lt"/>
              </a:rPr>
              <a:t>Email: IAS@rbwm.gov.uk </a:t>
            </a:r>
          </a:p>
          <a:p>
            <a:pPr lvl="1"/>
            <a:r>
              <a:rPr lang="en-US" dirty="0">
                <a:latin typeface="+mj-lt"/>
              </a:rPr>
              <a:t>Website: </a:t>
            </a:r>
            <a:r>
              <a:rPr lang="en-US" dirty="0">
                <a:solidFill>
                  <a:schemeClr val="accent4"/>
                </a:solidFill>
                <a:latin typeface="+mj-lt"/>
                <a:hlinkClick r:id="rId2">
                  <a:extLst>
                    <a:ext uri="{A12FA001-AC4F-418D-AE19-62706E023703}">
                      <ahyp:hlinkClr xmlns:ahyp="http://schemas.microsoft.com/office/drawing/2018/hyperlinkcolor" val="tx"/>
                    </a:ext>
                  </a:extLst>
                </a:hlinkClick>
              </a:rPr>
              <a:t>http://ias-rbwm.co.uk/</a:t>
            </a:r>
            <a:endParaRPr lang="en-US" dirty="0">
              <a:solidFill>
                <a:schemeClr val="accent4"/>
              </a:solidFill>
              <a:latin typeface="+mj-lt"/>
            </a:endParaRPr>
          </a:p>
          <a:p>
            <a:endParaRPr lang="en-US" dirty="0">
              <a:latin typeface="+mj-lt"/>
            </a:endParaRPr>
          </a:p>
          <a:p>
            <a:pPr marL="285750" indent="-285750">
              <a:buFont typeface="Arial" panose="020B0604020202020204" pitchFamily="34" charset="0"/>
              <a:buChar char="•"/>
            </a:pPr>
            <a:r>
              <a:rPr lang="en-US" dirty="0">
                <a:latin typeface="+mj-lt"/>
              </a:rPr>
              <a:t>Please follow this link to the Royal Borough of Windsor and Maidenhead’s Local Offer for information about other services that might be available to support your child/young person</a:t>
            </a:r>
            <a:r>
              <a:rPr lang="en-US">
                <a:latin typeface="+mj-lt"/>
              </a:rPr>
              <a:t>: </a:t>
            </a:r>
            <a:r>
              <a:rPr lang="en-US">
                <a:solidFill>
                  <a:schemeClr val="accent4"/>
                </a:solidFill>
                <a:latin typeface="+mj-lt"/>
                <a:hlinkClick r:id="rId3"/>
              </a:rPr>
              <a:t>https://rbwm.afcinfo.org.uk/local_offer</a:t>
            </a:r>
            <a:endParaRPr lang="en-US">
              <a:solidFill>
                <a:schemeClr val="accent4"/>
              </a:solidFill>
              <a:latin typeface="+mj-lt"/>
            </a:endParaRPr>
          </a:p>
        </p:txBody>
      </p:sp>
    </p:spTree>
    <p:extLst>
      <p:ext uri="{BB962C8B-B14F-4D97-AF65-F5344CB8AC3E}">
        <p14:creationId xmlns:p14="http://schemas.microsoft.com/office/powerpoint/2010/main" val="2802649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422F8D-7C83-4E95-A6A4-2BC34BA08A83}"/>
              </a:ext>
            </a:extLst>
          </p:cNvPr>
          <p:cNvSpPr/>
          <p:nvPr/>
        </p:nvSpPr>
        <p:spPr>
          <a:xfrm>
            <a:off x="1497055" y="1706875"/>
            <a:ext cx="3592736" cy="707886"/>
          </a:xfrm>
          <a:prstGeom prst="rect">
            <a:avLst/>
          </a:prstGeom>
          <a:solidFill>
            <a:srgbClr val="99CCFF"/>
          </a:solidFill>
        </p:spPr>
        <p:txBody>
          <a:bodyPr wrap="square">
            <a:spAutoFit/>
          </a:bodyPr>
          <a:lstStyle/>
          <a:p>
            <a:pPr algn="ctr"/>
            <a:r>
              <a:rPr lang="en-GB" sz="4000" b="1" dirty="0">
                <a:latin typeface="+mj-lt"/>
              </a:rPr>
              <a:t>8. Policies</a:t>
            </a:r>
          </a:p>
        </p:txBody>
      </p:sp>
    </p:spTree>
    <p:extLst>
      <p:ext uri="{BB962C8B-B14F-4D97-AF65-F5344CB8AC3E}">
        <p14:creationId xmlns:p14="http://schemas.microsoft.com/office/powerpoint/2010/main" val="816940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1457DE-3768-4EDB-B53A-EE1C6337D634}"/>
              </a:ext>
            </a:extLst>
          </p:cNvPr>
          <p:cNvSpPr/>
          <p:nvPr/>
        </p:nvSpPr>
        <p:spPr>
          <a:xfrm>
            <a:off x="965200" y="620375"/>
            <a:ext cx="9296400" cy="2185214"/>
          </a:xfrm>
          <a:prstGeom prst="rect">
            <a:avLst/>
          </a:prstGeom>
        </p:spPr>
        <p:txBody>
          <a:bodyPr wrap="square">
            <a:spAutoFit/>
          </a:bodyPr>
          <a:lstStyle/>
          <a:p>
            <a:pPr marL="342900" indent="-342900">
              <a:buAutoNum type="alphaLcPeriod"/>
            </a:pPr>
            <a:r>
              <a:rPr lang="en-US" sz="2000" b="1" dirty="0"/>
              <a:t>Are you aware/familiar with the requirements of the Disability Discrimination Act 1995 (Special Educational Needs &amp; Disabilities Act 2001) and the Equality Act 2010?</a:t>
            </a:r>
          </a:p>
          <a:p>
            <a:pPr marL="342900" indent="-342900">
              <a:buAutoNum type="alphaLcPeriod"/>
            </a:pPr>
            <a:endParaRPr lang="en-US" sz="2000" b="1" dirty="0">
              <a:solidFill>
                <a:schemeClr val="accent2"/>
              </a:solidFill>
              <a:hlinkClick r:id="rId2">
                <a:extLst>
                  <a:ext uri="{A12FA001-AC4F-418D-AE19-62706E023703}">
                    <ahyp:hlinkClr xmlns:ahyp="http://schemas.microsoft.com/office/drawing/2018/hyperlinkcolor" val="tx"/>
                  </a:ext>
                </a:extLst>
              </a:hlinkClick>
            </a:endParaRPr>
          </a:p>
          <a:p>
            <a:endParaRPr lang="en-US" sz="2000" b="1" dirty="0">
              <a:solidFill>
                <a:schemeClr val="accent2"/>
              </a:solidFill>
              <a:hlinkClick r:id="rId2">
                <a:extLst>
                  <a:ext uri="{A12FA001-AC4F-418D-AE19-62706E023703}">
                    <ahyp:hlinkClr xmlns:ahyp="http://schemas.microsoft.com/office/drawing/2018/hyperlinkcolor" val="tx"/>
                  </a:ext>
                </a:extLst>
              </a:hlinkClick>
            </a:endParaRPr>
          </a:p>
          <a:p>
            <a:pPr lvl="1"/>
            <a:r>
              <a:rPr lang="en-GB" sz="2000" b="1" dirty="0">
                <a:solidFill>
                  <a:schemeClr val="accent2"/>
                </a:solidFill>
                <a:hlinkClick r:id="rId2">
                  <a:extLst>
                    <a:ext uri="{A12FA001-AC4F-418D-AE19-62706E023703}">
                      <ahyp:hlinkClr xmlns:ahyp="http://schemas.microsoft.com/office/drawing/2018/hyperlinkcolor" val="tx"/>
                    </a:ext>
                  </a:extLst>
                </a:hlinkClick>
              </a:rPr>
              <a:t> </a:t>
            </a:r>
            <a:r>
              <a:rPr lang="en-GB" sz="2000" b="1" dirty="0">
                <a:solidFill>
                  <a:schemeClr val="accent4"/>
                </a:solidFill>
                <a:hlinkClick r:id="rId2">
                  <a:extLst>
                    <a:ext uri="{A12FA001-AC4F-418D-AE19-62706E023703}">
                      <ahyp:hlinkClr xmlns:ahyp="http://schemas.microsoft.com/office/drawing/2018/hyperlinkcolor" val="tx"/>
                    </a:ext>
                  </a:extLst>
                </a:hlinkClick>
              </a:rPr>
              <a:t>https://www.legislation.gov.uk/ukpga/1995/50/contents</a:t>
            </a:r>
            <a:endParaRPr lang="en-GB" sz="2000" b="1" dirty="0">
              <a:solidFill>
                <a:schemeClr val="accent4"/>
              </a:solidFill>
            </a:endParaRPr>
          </a:p>
          <a:p>
            <a:pPr marL="342900" indent="-342900">
              <a:buAutoNum type="alphaLcPeriod"/>
            </a:pPr>
            <a:endParaRPr lang="en-US" b="1" dirty="0"/>
          </a:p>
          <a:p>
            <a:pPr marL="342900" indent="-342900">
              <a:buAutoNum type="alphaLcPeriod"/>
            </a:pPr>
            <a:endParaRPr lang="en-GB" b="1" dirty="0"/>
          </a:p>
        </p:txBody>
      </p:sp>
      <p:sp>
        <p:nvSpPr>
          <p:cNvPr id="3" name="Rectangle 2">
            <a:extLst>
              <a:ext uri="{FF2B5EF4-FFF2-40B4-BE49-F238E27FC236}">
                <a16:creationId xmlns:a16="http://schemas.microsoft.com/office/drawing/2014/main" id="{71DAB46A-4A1C-41C9-916F-8DF76F1A85CB}"/>
              </a:ext>
            </a:extLst>
          </p:cNvPr>
          <p:cNvSpPr/>
          <p:nvPr/>
        </p:nvSpPr>
        <p:spPr>
          <a:xfrm>
            <a:off x="1135592" y="2921590"/>
            <a:ext cx="6355330" cy="400110"/>
          </a:xfrm>
          <a:prstGeom prst="rect">
            <a:avLst/>
          </a:prstGeom>
        </p:spPr>
        <p:txBody>
          <a:bodyPr wrap="none">
            <a:spAutoFit/>
          </a:bodyPr>
          <a:lstStyle/>
          <a:p>
            <a:r>
              <a:rPr lang="en-US" sz="2000" b="1" dirty="0">
                <a:latin typeface="+mj-lt"/>
              </a:rPr>
              <a:t>b. Where can I find other school policies relating to SEND?</a:t>
            </a:r>
            <a:endParaRPr lang="en-GB" sz="2000" b="1" dirty="0">
              <a:latin typeface="+mj-lt"/>
            </a:endParaRPr>
          </a:p>
        </p:txBody>
      </p:sp>
      <p:sp>
        <p:nvSpPr>
          <p:cNvPr id="4" name="Rectangle 3">
            <a:extLst>
              <a:ext uri="{FF2B5EF4-FFF2-40B4-BE49-F238E27FC236}">
                <a16:creationId xmlns:a16="http://schemas.microsoft.com/office/drawing/2014/main" id="{8EC12F37-91F1-4701-A554-C79C3A4F7E85}"/>
              </a:ext>
            </a:extLst>
          </p:cNvPr>
          <p:cNvSpPr/>
          <p:nvPr/>
        </p:nvSpPr>
        <p:spPr>
          <a:xfrm>
            <a:off x="1181552" y="3803030"/>
            <a:ext cx="9828896" cy="923330"/>
          </a:xfrm>
          <a:prstGeom prst="rect">
            <a:avLst/>
          </a:prstGeom>
        </p:spPr>
        <p:txBody>
          <a:bodyPr wrap="square">
            <a:spAutoFit/>
          </a:bodyPr>
          <a:lstStyle/>
          <a:p>
            <a:r>
              <a:rPr lang="en-US" dirty="0"/>
              <a:t>The school policies are available on the school website at the following link: </a:t>
            </a:r>
            <a:r>
              <a:rPr lang="en-US" dirty="0">
                <a:solidFill>
                  <a:schemeClr val="accent4"/>
                </a:solidFill>
              </a:rPr>
              <a:t>http://www.queenannefirstschool.org.uk/</a:t>
            </a:r>
          </a:p>
          <a:p>
            <a:endParaRPr lang="en-US" dirty="0"/>
          </a:p>
        </p:txBody>
      </p:sp>
    </p:spTree>
    <p:extLst>
      <p:ext uri="{BB962C8B-B14F-4D97-AF65-F5344CB8AC3E}">
        <p14:creationId xmlns:p14="http://schemas.microsoft.com/office/powerpoint/2010/main" val="41020923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EF8549-B40C-4DBF-B13F-88F85C28D048}"/>
              </a:ext>
            </a:extLst>
          </p:cNvPr>
          <p:cNvSpPr/>
          <p:nvPr/>
        </p:nvSpPr>
        <p:spPr>
          <a:xfrm>
            <a:off x="1945570" y="1699882"/>
            <a:ext cx="5420779" cy="707886"/>
          </a:xfrm>
          <a:prstGeom prst="rect">
            <a:avLst/>
          </a:prstGeom>
          <a:solidFill>
            <a:srgbClr val="99CCFF"/>
          </a:solidFill>
        </p:spPr>
        <p:txBody>
          <a:bodyPr wrap="none">
            <a:spAutoFit/>
          </a:bodyPr>
          <a:lstStyle/>
          <a:p>
            <a:r>
              <a:rPr lang="en-GB" sz="4000" b="1" dirty="0">
                <a:latin typeface="+mj-lt"/>
              </a:rPr>
              <a:t>9. Additional Information</a:t>
            </a:r>
          </a:p>
        </p:txBody>
      </p:sp>
    </p:spTree>
    <p:extLst>
      <p:ext uri="{BB962C8B-B14F-4D97-AF65-F5344CB8AC3E}">
        <p14:creationId xmlns:p14="http://schemas.microsoft.com/office/powerpoint/2010/main" val="4014510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CA88E2-066C-40C9-84E2-119DA3E3FA4C}"/>
              </a:ext>
            </a:extLst>
          </p:cNvPr>
          <p:cNvSpPr/>
          <p:nvPr/>
        </p:nvSpPr>
        <p:spPr>
          <a:xfrm>
            <a:off x="782320" y="1997838"/>
            <a:ext cx="8991600" cy="3785652"/>
          </a:xfrm>
          <a:prstGeom prst="rect">
            <a:avLst/>
          </a:prstGeom>
        </p:spPr>
        <p:txBody>
          <a:bodyPr wrap="square">
            <a:spAutoFit/>
          </a:bodyPr>
          <a:lstStyle/>
          <a:p>
            <a:r>
              <a:rPr lang="en-US" sz="2000" dirty="0">
                <a:latin typeface="+mj-lt"/>
              </a:rPr>
              <a:t>If you have any queries about Special Needs provision at our school, please do not hesitate to contact our SENCo, Mrs. Collin, senco@queenannefirstschool.org.uk or Head Teacher, Mrs. Street, j.street@queenannefirstschool.org.uk</a:t>
            </a:r>
          </a:p>
          <a:p>
            <a:r>
              <a:rPr lang="en-US" sz="2000" dirty="0">
                <a:latin typeface="+mj-lt"/>
              </a:rPr>
              <a:t> </a:t>
            </a:r>
          </a:p>
          <a:p>
            <a:r>
              <a:rPr lang="en-US" sz="2000" dirty="0">
                <a:latin typeface="+mj-lt"/>
              </a:rPr>
              <a:t>Any member of school staff can be contacted through the school office: 01753 830885.</a:t>
            </a:r>
          </a:p>
          <a:p>
            <a:endParaRPr lang="en-US" sz="2000" dirty="0">
              <a:latin typeface="+mj-lt"/>
            </a:endParaRPr>
          </a:p>
          <a:p>
            <a:r>
              <a:rPr lang="en-US" sz="2000" dirty="0">
                <a:latin typeface="+mj-lt"/>
              </a:rPr>
              <a:t>The Royal Borough of Windsor and Maidenhead’s Children and Young People Disability Service: </a:t>
            </a:r>
          </a:p>
          <a:p>
            <a:endParaRPr lang="en-US" sz="2000" dirty="0">
              <a:latin typeface="+mj-lt"/>
            </a:endParaRPr>
          </a:p>
          <a:p>
            <a:r>
              <a:rPr lang="en-US" sz="2000" dirty="0">
                <a:latin typeface="+mj-lt"/>
              </a:rPr>
              <a:t>Email: </a:t>
            </a:r>
            <a:r>
              <a:rPr lang="en-US" sz="2000" dirty="0">
                <a:solidFill>
                  <a:schemeClr val="accent4"/>
                </a:solidFill>
                <a:latin typeface="+mj-lt"/>
              </a:rPr>
              <a:t>cypds@rbwm.gov.uk </a:t>
            </a:r>
          </a:p>
          <a:p>
            <a:r>
              <a:rPr lang="en-US" sz="2000" dirty="0">
                <a:latin typeface="+mj-lt"/>
              </a:rPr>
              <a:t>Telephone: 01628 685878</a:t>
            </a:r>
          </a:p>
        </p:txBody>
      </p:sp>
      <p:sp>
        <p:nvSpPr>
          <p:cNvPr id="3" name="Rectangle 2">
            <a:extLst>
              <a:ext uri="{FF2B5EF4-FFF2-40B4-BE49-F238E27FC236}">
                <a16:creationId xmlns:a16="http://schemas.microsoft.com/office/drawing/2014/main" id="{929C3841-FF31-4C9F-98E2-853D532232B5}"/>
              </a:ext>
            </a:extLst>
          </p:cNvPr>
          <p:cNvSpPr/>
          <p:nvPr/>
        </p:nvSpPr>
        <p:spPr>
          <a:xfrm>
            <a:off x="782320" y="887523"/>
            <a:ext cx="8991600" cy="400110"/>
          </a:xfrm>
          <a:prstGeom prst="rect">
            <a:avLst/>
          </a:prstGeom>
        </p:spPr>
        <p:txBody>
          <a:bodyPr wrap="square">
            <a:spAutoFit/>
          </a:bodyPr>
          <a:lstStyle/>
          <a:p>
            <a:r>
              <a:rPr lang="en-US" sz="2000" b="1" dirty="0">
                <a:latin typeface="+mj-lt"/>
              </a:rPr>
              <a:t>a. Do you provide any other resources for children and young people with SEND?</a:t>
            </a:r>
            <a:endParaRPr lang="en-GB" sz="2000" b="1" dirty="0">
              <a:latin typeface="+mj-lt"/>
            </a:endParaRPr>
          </a:p>
        </p:txBody>
      </p:sp>
    </p:spTree>
    <p:extLst>
      <p:ext uri="{BB962C8B-B14F-4D97-AF65-F5344CB8AC3E}">
        <p14:creationId xmlns:p14="http://schemas.microsoft.com/office/powerpoint/2010/main" val="3417675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38AAFA6-D54D-4B23-8905-5891E73C77CE}"/>
              </a:ext>
            </a:extLst>
          </p:cNvPr>
          <p:cNvSpPr/>
          <p:nvPr/>
        </p:nvSpPr>
        <p:spPr>
          <a:xfrm>
            <a:off x="1601675" y="1675868"/>
            <a:ext cx="6213111" cy="707886"/>
          </a:xfrm>
          <a:prstGeom prst="rect">
            <a:avLst/>
          </a:prstGeom>
          <a:solidFill>
            <a:srgbClr val="99CCFF"/>
          </a:solidFill>
        </p:spPr>
        <p:txBody>
          <a:bodyPr wrap="none">
            <a:spAutoFit/>
          </a:bodyPr>
          <a:lstStyle/>
          <a:p>
            <a:r>
              <a:rPr lang="en-GB" sz="4000" b="1" dirty="0">
                <a:latin typeface="+mj-lt"/>
              </a:rPr>
              <a:t>10. Feedback and complaints</a:t>
            </a:r>
          </a:p>
        </p:txBody>
      </p:sp>
    </p:spTree>
    <p:extLst>
      <p:ext uri="{BB962C8B-B14F-4D97-AF65-F5344CB8AC3E}">
        <p14:creationId xmlns:p14="http://schemas.microsoft.com/office/powerpoint/2010/main" val="9324677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D729DA-7C5B-47AA-8B30-1D21263EEB3B}"/>
              </a:ext>
            </a:extLst>
          </p:cNvPr>
          <p:cNvSpPr/>
          <p:nvPr/>
        </p:nvSpPr>
        <p:spPr>
          <a:xfrm>
            <a:off x="1066800" y="917872"/>
            <a:ext cx="9377680" cy="707886"/>
          </a:xfrm>
          <a:prstGeom prst="rect">
            <a:avLst/>
          </a:prstGeom>
        </p:spPr>
        <p:txBody>
          <a:bodyPr wrap="square">
            <a:spAutoFit/>
          </a:bodyPr>
          <a:lstStyle/>
          <a:p>
            <a:r>
              <a:rPr lang="en-US" sz="2000" b="1" dirty="0">
                <a:latin typeface="+mj-lt"/>
              </a:rPr>
              <a:t>a. What do I need to do if I have a concern or complaint about the school and its provision for my child/young person?</a:t>
            </a:r>
            <a:endParaRPr lang="en-GB" sz="2000" b="1" dirty="0">
              <a:latin typeface="+mj-lt"/>
            </a:endParaRPr>
          </a:p>
        </p:txBody>
      </p:sp>
      <p:sp>
        <p:nvSpPr>
          <p:cNvPr id="3" name="Rectangle 2">
            <a:extLst>
              <a:ext uri="{FF2B5EF4-FFF2-40B4-BE49-F238E27FC236}">
                <a16:creationId xmlns:a16="http://schemas.microsoft.com/office/drawing/2014/main" id="{6D8DEC68-ED13-4ED3-AEAE-1F2CC7757030}"/>
              </a:ext>
            </a:extLst>
          </p:cNvPr>
          <p:cNvSpPr/>
          <p:nvPr/>
        </p:nvSpPr>
        <p:spPr>
          <a:xfrm>
            <a:off x="1066800" y="2235260"/>
            <a:ext cx="8469086" cy="3477875"/>
          </a:xfrm>
          <a:prstGeom prst="rect">
            <a:avLst/>
          </a:prstGeom>
        </p:spPr>
        <p:txBody>
          <a:bodyPr wrap="square">
            <a:spAutoFit/>
          </a:bodyPr>
          <a:lstStyle/>
          <a:p>
            <a:r>
              <a:rPr lang="en-US" sz="2000" dirty="0"/>
              <a:t>If you have a concern or complaint regarding the school and its provision, please make an appointment to speak with the head teacher, so that you can personally explain the nature of your complaint.  We can only resolve difficulties if we know what they are!  We will always respond as soon as we can.  Please do not hesitate to contact Mrs. Street:</a:t>
            </a:r>
          </a:p>
          <a:p>
            <a:r>
              <a:rPr lang="en-US" sz="2000" dirty="0"/>
              <a:t>Tel: 01753 830885</a:t>
            </a:r>
          </a:p>
          <a:p>
            <a:r>
              <a:rPr lang="en-US" sz="2000" dirty="0"/>
              <a:t>Email j.street@queenannefirstschool.org.uk</a:t>
            </a:r>
          </a:p>
          <a:p>
            <a:endParaRPr lang="en-US" sz="2000" dirty="0"/>
          </a:p>
          <a:p>
            <a:r>
              <a:rPr lang="en-US" sz="2000" dirty="0"/>
              <a:t>Full details of the Complaints Policy can be found at:</a:t>
            </a:r>
          </a:p>
          <a:p>
            <a:r>
              <a:rPr lang="en-US" sz="2000" dirty="0">
                <a:solidFill>
                  <a:schemeClr val="accent4"/>
                </a:solidFill>
              </a:rPr>
              <a:t>http://www.queenannefirstschool.org.uk/our-school/policies/guide-to-making-a-complaint/</a:t>
            </a:r>
          </a:p>
        </p:txBody>
      </p:sp>
    </p:spTree>
    <p:extLst>
      <p:ext uri="{BB962C8B-B14F-4D97-AF65-F5344CB8AC3E}">
        <p14:creationId xmlns:p14="http://schemas.microsoft.com/office/powerpoint/2010/main" val="3210959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727AC35-9DE3-4737-AB2D-DD44575C2756}"/>
              </a:ext>
            </a:extLst>
          </p:cNvPr>
          <p:cNvGraphicFramePr>
            <a:graphicFrameLocks noGrp="1"/>
          </p:cNvGraphicFramePr>
          <p:nvPr>
            <p:extLst>
              <p:ext uri="{D42A27DB-BD31-4B8C-83A1-F6EECF244321}">
                <p14:modId xmlns:p14="http://schemas.microsoft.com/office/powerpoint/2010/main" val="3609121414"/>
              </p:ext>
            </p:extLst>
          </p:nvPr>
        </p:nvGraphicFramePr>
        <p:xfrm>
          <a:off x="190006" y="320634"/>
          <a:ext cx="10672316" cy="6215123"/>
        </p:xfrm>
        <a:graphic>
          <a:graphicData uri="http://schemas.openxmlformats.org/drawingml/2006/table">
            <a:tbl>
              <a:tblPr firstRow="1" firstCol="1" lastRow="1" lastCol="1" bandRow="1" bandCol="1">
                <a:tableStyleId>{2D5ABB26-0587-4C30-8999-92F81FD0307C}</a:tableStyleId>
              </a:tblPr>
              <a:tblGrid>
                <a:gridCol w="10672316">
                  <a:extLst>
                    <a:ext uri="{9D8B030D-6E8A-4147-A177-3AD203B41FA5}">
                      <a16:colId xmlns:a16="http://schemas.microsoft.com/office/drawing/2014/main" val="64221213"/>
                    </a:ext>
                  </a:extLst>
                </a:gridCol>
              </a:tblGrid>
              <a:tr h="345269">
                <a:tc>
                  <a:txBody>
                    <a:bodyPr/>
                    <a:lstStyle/>
                    <a:p>
                      <a:pPr marL="71120" indent="-229235">
                        <a:lnSpc>
                          <a:spcPct val="100000"/>
                        </a:lnSpc>
                        <a:spcAft>
                          <a:spcPts val="0"/>
                        </a:spcAft>
                      </a:pPr>
                      <a:r>
                        <a:rPr lang="en-US" sz="2000" b="1" spc="50" dirty="0">
                          <a:effectLst/>
                          <a:latin typeface="+mj-lt"/>
                        </a:rPr>
                        <a:t> </a:t>
                      </a:r>
                      <a:endParaRPr lang="en-GB" sz="2000" b="1" dirty="0">
                        <a:effectLst/>
                        <a:latin typeface="+mj-lt"/>
                        <a:ea typeface="Arial MT"/>
                        <a:cs typeface="Arial MT"/>
                      </a:endParaRPr>
                    </a:p>
                  </a:txBody>
                  <a:tcPr marL="0" marR="0" marT="0" marB="0"/>
                </a:tc>
                <a:extLst>
                  <a:ext uri="{0D108BD9-81ED-4DB2-BD59-A6C34878D82A}">
                    <a16:rowId xmlns:a16="http://schemas.microsoft.com/office/drawing/2014/main" val="2891054199"/>
                  </a:ext>
                </a:extLst>
              </a:tr>
              <a:tr h="434254">
                <a:tc>
                  <a:txBody>
                    <a:bodyPr/>
                    <a:lstStyle/>
                    <a:p>
                      <a:pPr marL="71120" indent="-229235">
                        <a:lnSpc>
                          <a:spcPct val="100000"/>
                        </a:lnSpc>
                        <a:spcAft>
                          <a:spcPts val="0"/>
                        </a:spcAft>
                      </a:pPr>
                      <a:r>
                        <a:rPr lang="en-US" sz="1800" b="1" dirty="0">
                          <a:effectLst/>
                          <a:latin typeface="+mj-lt"/>
                        </a:rPr>
                        <a:t>a.</a:t>
                      </a:r>
                      <a:r>
                        <a:rPr lang="en-US" sz="1800" b="1" spc="160" dirty="0">
                          <a:effectLst/>
                          <a:latin typeface="+mj-lt"/>
                        </a:rPr>
                        <a:t> </a:t>
                      </a:r>
                      <a:r>
                        <a:rPr lang="en-US" sz="1800" b="1" dirty="0">
                          <a:effectLst/>
                          <a:latin typeface="+mj-lt"/>
                        </a:rPr>
                        <a:t>What</a:t>
                      </a:r>
                      <a:r>
                        <a:rPr lang="en-US" sz="1800" b="1" spc="-15" dirty="0">
                          <a:effectLst/>
                          <a:latin typeface="+mj-lt"/>
                        </a:rPr>
                        <a:t> </a:t>
                      </a:r>
                      <a:r>
                        <a:rPr lang="en-US" sz="1800" b="1" dirty="0">
                          <a:effectLst/>
                          <a:latin typeface="+mj-lt"/>
                        </a:rPr>
                        <a:t>kinds</a:t>
                      </a:r>
                      <a:r>
                        <a:rPr lang="en-US" sz="1800" b="1" spc="-15" dirty="0">
                          <a:effectLst/>
                          <a:latin typeface="+mj-lt"/>
                        </a:rPr>
                        <a:t> </a:t>
                      </a:r>
                      <a:r>
                        <a:rPr lang="en-US" sz="1800" b="1" dirty="0">
                          <a:effectLst/>
                          <a:latin typeface="+mj-lt"/>
                        </a:rPr>
                        <a:t>of</a:t>
                      </a:r>
                      <a:r>
                        <a:rPr lang="en-US" sz="1800" b="1" spc="-15" dirty="0">
                          <a:effectLst/>
                          <a:latin typeface="+mj-lt"/>
                        </a:rPr>
                        <a:t> </a:t>
                      </a:r>
                      <a:r>
                        <a:rPr lang="en-US" sz="1800" b="1" dirty="0">
                          <a:effectLst/>
                          <a:latin typeface="+mj-lt"/>
                        </a:rPr>
                        <a:t>special</a:t>
                      </a:r>
                      <a:r>
                        <a:rPr lang="en-US" sz="1800" b="1" spc="10" dirty="0">
                          <a:effectLst/>
                          <a:latin typeface="+mj-lt"/>
                        </a:rPr>
                        <a:t> </a:t>
                      </a:r>
                      <a:r>
                        <a:rPr lang="en-US" sz="1800" b="1" dirty="0">
                          <a:effectLst/>
                          <a:latin typeface="+mj-lt"/>
                        </a:rPr>
                        <a:t>educational</a:t>
                      </a:r>
                      <a:r>
                        <a:rPr lang="en-US" sz="1800" b="1" spc="10" dirty="0">
                          <a:effectLst/>
                          <a:latin typeface="+mj-lt"/>
                        </a:rPr>
                        <a:t> </a:t>
                      </a:r>
                      <a:r>
                        <a:rPr lang="en-US" sz="1800" b="1" dirty="0">
                          <a:effectLst/>
                          <a:latin typeface="+mj-lt"/>
                        </a:rPr>
                        <a:t>needs</a:t>
                      </a:r>
                      <a:r>
                        <a:rPr lang="en-US" sz="1800" b="1" spc="-20" dirty="0">
                          <a:effectLst/>
                          <a:latin typeface="+mj-lt"/>
                        </a:rPr>
                        <a:t> </a:t>
                      </a:r>
                      <a:r>
                        <a:rPr lang="en-US" sz="1800" b="1" dirty="0">
                          <a:effectLst/>
                          <a:latin typeface="+mj-lt"/>
                        </a:rPr>
                        <a:t>and</a:t>
                      </a:r>
                      <a:r>
                        <a:rPr lang="en-US" sz="1800" b="1" spc="-10" dirty="0">
                          <a:effectLst/>
                          <a:latin typeface="+mj-lt"/>
                        </a:rPr>
                        <a:t> </a:t>
                      </a:r>
                      <a:r>
                        <a:rPr lang="en-US" sz="1800" b="1" dirty="0">
                          <a:effectLst/>
                          <a:latin typeface="+mj-lt"/>
                        </a:rPr>
                        <a:t>disabilities</a:t>
                      </a:r>
                      <a:r>
                        <a:rPr lang="en-US" sz="1800" b="1" spc="-10" dirty="0">
                          <a:effectLst/>
                          <a:latin typeface="+mj-lt"/>
                        </a:rPr>
                        <a:t> </a:t>
                      </a:r>
                      <a:r>
                        <a:rPr lang="en-US" sz="1800" b="1" dirty="0">
                          <a:effectLst/>
                          <a:latin typeface="+mj-lt"/>
                        </a:rPr>
                        <a:t>does</a:t>
                      </a:r>
                      <a:r>
                        <a:rPr lang="en-US" sz="1800" b="1" spc="-30" dirty="0">
                          <a:effectLst/>
                          <a:latin typeface="+mj-lt"/>
                        </a:rPr>
                        <a:t> </a:t>
                      </a:r>
                      <a:r>
                        <a:rPr lang="en-US" sz="1800" b="1" dirty="0">
                          <a:effectLst/>
                          <a:latin typeface="+mj-lt"/>
                        </a:rPr>
                        <a:t>the</a:t>
                      </a:r>
                      <a:r>
                        <a:rPr lang="en-US" sz="1800" b="1" spc="-20" dirty="0">
                          <a:effectLst/>
                          <a:latin typeface="+mj-lt"/>
                        </a:rPr>
                        <a:t> </a:t>
                      </a:r>
                      <a:r>
                        <a:rPr lang="en-US" sz="1800" b="1" dirty="0">
                          <a:effectLst/>
                          <a:latin typeface="+mj-lt"/>
                        </a:rPr>
                        <a:t>school provide</a:t>
                      </a:r>
                      <a:r>
                        <a:rPr lang="en-US" sz="1800" b="1" spc="-20" dirty="0">
                          <a:effectLst/>
                          <a:latin typeface="+mj-lt"/>
                        </a:rPr>
                        <a:t> </a:t>
                      </a:r>
                      <a:r>
                        <a:rPr lang="en-US" sz="1800" b="1" dirty="0">
                          <a:effectLst/>
                          <a:latin typeface="+mj-lt"/>
                        </a:rPr>
                        <a:t>for?</a:t>
                      </a:r>
                      <a:endParaRPr lang="en-GB" sz="1800" b="1" dirty="0">
                        <a:effectLst/>
                        <a:latin typeface="+mj-lt"/>
                        <a:ea typeface="Arial MT"/>
                        <a:cs typeface="Arial MT"/>
                      </a:endParaRPr>
                    </a:p>
                  </a:txBody>
                  <a:tcPr marL="0" marR="0" marT="0" marB="0"/>
                </a:tc>
                <a:extLst>
                  <a:ext uri="{0D108BD9-81ED-4DB2-BD59-A6C34878D82A}">
                    <a16:rowId xmlns:a16="http://schemas.microsoft.com/office/drawing/2014/main" val="3329771531"/>
                  </a:ext>
                </a:extLst>
              </a:tr>
              <a:tr h="5321039">
                <a:tc>
                  <a:txBody>
                    <a:bodyPr/>
                    <a:lstStyle/>
                    <a:p>
                      <a:pPr marL="342900" marR="125730" lvl="0" indent="-342900">
                        <a:lnSpc>
                          <a:spcPct val="100000"/>
                        </a:lnSpc>
                        <a:spcAft>
                          <a:spcPts val="0"/>
                        </a:spcAft>
                        <a:buSzPts val="1200"/>
                        <a:buFont typeface="Symbol" panose="05050102010706020507" pitchFamily="18" charset="2"/>
                        <a:buChar char=""/>
                        <a:tabLst>
                          <a:tab pos="528320" algn="l"/>
                          <a:tab pos="529590" algn="l"/>
                        </a:tabLst>
                      </a:pPr>
                      <a:r>
                        <a:rPr lang="en-US" sz="1400" dirty="0">
                          <a:effectLst/>
                          <a:latin typeface="+mj-lt"/>
                        </a:rPr>
                        <a:t>We are an inclusive mainstream school and regularly support pupils with a whole range of special</a:t>
                      </a:r>
                      <a:r>
                        <a:rPr lang="en-US" sz="1400" spc="5" dirty="0">
                          <a:effectLst/>
                          <a:latin typeface="+mj-lt"/>
                        </a:rPr>
                        <a:t> </a:t>
                      </a:r>
                      <a:r>
                        <a:rPr lang="en-US" sz="1400" dirty="0">
                          <a:effectLst/>
                          <a:latin typeface="+mj-lt"/>
                        </a:rPr>
                        <a:t>educational needs, including learning difficulties, sensory needs, Dyslexia, Autism Spectrum Disorder, ADHD, Down’s</a:t>
                      </a:r>
                      <a:r>
                        <a:rPr lang="en-US" sz="1400" spc="-295" dirty="0">
                          <a:effectLst/>
                          <a:latin typeface="+mj-lt"/>
                        </a:rPr>
                        <a:t>  </a:t>
                      </a:r>
                      <a:r>
                        <a:rPr lang="en-US" sz="1400" dirty="0">
                          <a:effectLst/>
                          <a:latin typeface="+mj-lt"/>
                        </a:rPr>
                        <a:t> Syndrome, Speech and Language difficulties, emotional and behavioural needs and physical</a:t>
                      </a:r>
                      <a:r>
                        <a:rPr lang="en-US" sz="1400" spc="5" dirty="0">
                          <a:effectLst/>
                          <a:latin typeface="+mj-lt"/>
                        </a:rPr>
                        <a:t> </a:t>
                      </a:r>
                      <a:r>
                        <a:rPr lang="en-US" sz="1400" dirty="0">
                          <a:effectLst/>
                          <a:latin typeface="+mj-lt"/>
                        </a:rPr>
                        <a:t>disabilities.</a:t>
                      </a:r>
                    </a:p>
                    <a:p>
                      <a:pPr marL="0" marR="125730" lvl="0" indent="0">
                        <a:lnSpc>
                          <a:spcPct val="100000"/>
                        </a:lnSpc>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125730" lvl="0" indent="-342900">
                        <a:lnSpc>
                          <a:spcPct val="100000"/>
                        </a:lnSpc>
                        <a:spcAft>
                          <a:spcPts val="0"/>
                        </a:spcAft>
                        <a:buSzPts val="1200"/>
                        <a:buFont typeface="Symbol" panose="05050102010706020507" pitchFamily="18" charset="2"/>
                        <a:buChar char=""/>
                        <a:tabLst>
                          <a:tab pos="528320" algn="l"/>
                          <a:tab pos="529590" algn="l"/>
                        </a:tabLst>
                      </a:pPr>
                      <a:r>
                        <a:rPr lang="en-US" sz="1400" dirty="0">
                          <a:effectLst/>
                          <a:latin typeface="+mj-lt"/>
                        </a:rPr>
                        <a:t>Sometimes a child needs a more intensive level of specialist help that cannot be met from the resources available in the school. In such cases, the  school will consult with parents and RBWM to determine the most suitable provision for your child. Some children’s needs may be better met by attending a school or college that specialises in educating children and young people with specific educational needs or disabilities. There are options both in the Royal Borough of Windsor and Maidenhead, as well as out of the borough if appropriate.</a:t>
                      </a:r>
                    </a:p>
                    <a:p>
                      <a:pPr marL="0" marR="125730" lvl="0" indent="0">
                        <a:lnSpc>
                          <a:spcPct val="100000"/>
                        </a:lnSpc>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236855" lvl="0" indent="-342900">
                        <a:lnSpc>
                          <a:spcPct val="100000"/>
                        </a:lnSpc>
                        <a:spcBef>
                          <a:spcPts val="40"/>
                        </a:spcBef>
                        <a:spcAft>
                          <a:spcPts val="0"/>
                        </a:spcAft>
                        <a:buSzPts val="1200"/>
                        <a:buFont typeface="Symbol" panose="05050102010706020507" pitchFamily="18" charset="2"/>
                        <a:buChar char=""/>
                        <a:tabLst>
                          <a:tab pos="528320" algn="l"/>
                          <a:tab pos="529590" algn="l"/>
                        </a:tabLst>
                      </a:pPr>
                      <a:r>
                        <a:rPr lang="en-US" sz="1400" dirty="0">
                          <a:effectLst/>
                          <a:latin typeface="+mj-lt"/>
                        </a:rPr>
                        <a:t>The</a:t>
                      </a:r>
                      <a:r>
                        <a:rPr lang="en-US" sz="1400" spc="-45" dirty="0">
                          <a:effectLst/>
                          <a:latin typeface="+mj-lt"/>
                        </a:rPr>
                        <a:t> </a:t>
                      </a:r>
                      <a:r>
                        <a:rPr lang="en-US" sz="1400" dirty="0">
                          <a:effectLst/>
                          <a:latin typeface="+mj-lt"/>
                        </a:rPr>
                        <a:t>Queen</a:t>
                      </a:r>
                      <a:r>
                        <a:rPr lang="en-US" sz="1400" spc="-35" dirty="0">
                          <a:effectLst/>
                          <a:latin typeface="+mj-lt"/>
                        </a:rPr>
                        <a:t> </a:t>
                      </a:r>
                      <a:r>
                        <a:rPr lang="en-US" sz="1400" dirty="0">
                          <a:effectLst/>
                          <a:latin typeface="+mj-lt"/>
                        </a:rPr>
                        <a:t>Anne First School</a:t>
                      </a:r>
                      <a:r>
                        <a:rPr lang="en-US" sz="1400" spc="-15" dirty="0">
                          <a:effectLst/>
                          <a:latin typeface="+mj-lt"/>
                        </a:rPr>
                        <a:t> </a:t>
                      </a:r>
                      <a:r>
                        <a:rPr lang="en-US" sz="1400" dirty="0">
                          <a:effectLst/>
                          <a:latin typeface="+mj-lt"/>
                        </a:rPr>
                        <a:t>is</a:t>
                      </a:r>
                      <a:r>
                        <a:rPr lang="en-US" sz="1400" spc="-40" dirty="0">
                          <a:effectLst/>
                          <a:latin typeface="+mj-lt"/>
                        </a:rPr>
                        <a:t> </a:t>
                      </a:r>
                      <a:r>
                        <a:rPr lang="en-US" sz="1400" dirty="0">
                          <a:effectLst/>
                          <a:latin typeface="+mj-lt"/>
                        </a:rPr>
                        <a:t>fully-inclusive;</a:t>
                      </a:r>
                      <a:r>
                        <a:rPr lang="en-US" sz="1400" spc="-5" dirty="0">
                          <a:effectLst/>
                          <a:latin typeface="+mj-lt"/>
                        </a:rPr>
                        <a:t> </a:t>
                      </a:r>
                      <a:r>
                        <a:rPr lang="en-US" sz="1400" dirty="0">
                          <a:effectLst/>
                          <a:latin typeface="+mj-lt"/>
                        </a:rPr>
                        <a:t>we encourage</a:t>
                      </a:r>
                      <a:r>
                        <a:rPr lang="en-US" sz="1400" spc="-40" dirty="0">
                          <a:effectLst/>
                          <a:latin typeface="+mj-lt"/>
                        </a:rPr>
                        <a:t> </a:t>
                      </a:r>
                      <a:r>
                        <a:rPr lang="en-US" sz="1400" dirty="0">
                          <a:effectLst/>
                          <a:latin typeface="+mj-lt"/>
                        </a:rPr>
                        <a:t>all</a:t>
                      </a:r>
                      <a:r>
                        <a:rPr lang="en-US" sz="1400" spc="-10" dirty="0">
                          <a:effectLst/>
                          <a:latin typeface="+mj-lt"/>
                        </a:rPr>
                        <a:t> </a:t>
                      </a:r>
                      <a:r>
                        <a:rPr lang="en-US" sz="1400" dirty="0">
                          <a:effectLst/>
                          <a:latin typeface="+mj-lt"/>
                        </a:rPr>
                        <a:t>children</a:t>
                      </a:r>
                      <a:r>
                        <a:rPr lang="en-US" sz="1400" spc="-15" dirty="0">
                          <a:effectLst/>
                          <a:latin typeface="+mj-lt"/>
                        </a:rPr>
                        <a:t> </a:t>
                      </a:r>
                      <a:r>
                        <a:rPr lang="en-US" sz="1400" dirty="0">
                          <a:effectLst/>
                          <a:latin typeface="+mj-lt"/>
                        </a:rPr>
                        <a:t>to</a:t>
                      </a:r>
                      <a:r>
                        <a:rPr lang="en-US" sz="1400" spc="-30" dirty="0">
                          <a:effectLst/>
                          <a:latin typeface="+mj-lt"/>
                        </a:rPr>
                        <a:t> </a:t>
                      </a:r>
                      <a:r>
                        <a:rPr lang="en-US" sz="1400" dirty="0">
                          <a:effectLst/>
                          <a:latin typeface="+mj-lt"/>
                        </a:rPr>
                        <a:t>take</a:t>
                      </a:r>
                      <a:r>
                        <a:rPr lang="en-US" sz="1400" spc="-20" dirty="0">
                          <a:effectLst/>
                          <a:latin typeface="+mj-lt"/>
                        </a:rPr>
                        <a:t> </a:t>
                      </a:r>
                      <a:r>
                        <a:rPr lang="en-US" sz="1400" dirty="0">
                          <a:effectLst/>
                          <a:latin typeface="+mj-lt"/>
                        </a:rPr>
                        <a:t>part in</a:t>
                      </a:r>
                      <a:r>
                        <a:rPr lang="en-US" sz="1400" spc="-30" dirty="0">
                          <a:effectLst/>
                          <a:latin typeface="+mj-lt"/>
                        </a:rPr>
                        <a:t> </a:t>
                      </a:r>
                      <a:r>
                        <a:rPr lang="en-US" sz="1400" dirty="0">
                          <a:effectLst/>
                          <a:latin typeface="+mj-lt"/>
                        </a:rPr>
                        <a:t>all</a:t>
                      </a:r>
                      <a:r>
                        <a:rPr lang="en-US" sz="1400" spc="-5" dirty="0">
                          <a:effectLst/>
                          <a:latin typeface="+mj-lt"/>
                        </a:rPr>
                        <a:t> </a:t>
                      </a:r>
                      <a:r>
                        <a:rPr lang="en-US" sz="1400" dirty="0">
                          <a:effectLst/>
                          <a:latin typeface="+mj-lt"/>
                        </a:rPr>
                        <a:t>activities</a:t>
                      </a:r>
                      <a:r>
                        <a:rPr lang="en-US" sz="1400" spc="-5" dirty="0">
                          <a:effectLst/>
                          <a:latin typeface="+mj-lt"/>
                        </a:rPr>
                        <a:t> </a:t>
                      </a:r>
                      <a:r>
                        <a:rPr lang="en-US" sz="1400" dirty="0">
                          <a:effectLst/>
                          <a:latin typeface="+mj-lt"/>
                        </a:rPr>
                        <a:t>both</a:t>
                      </a:r>
                      <a:r>
                        <a:rPr lang="en-US" sz="1400" spc="-20" dirty="0">
                          <a:effectLst/>
                          <a:latin typeface="+mj-lt"/>
                        </a:rPr>
                        <a:t> </a:t>
                      </a:r>
                      <a:r>
                        <a:rPr lang="en-US" sz="1400" dirty="0">
                          <a:effectLst/>
                          <a:latin typeface="+mj-lt"/>
                        </a:rPr>
                        <a:t>within</a:t>
                      </a:r>
                      <a:r>
                        <a:rPr lang="en-US" sz="1400" spc="-290" dirty="0">
                          <a:effectLst/>
                          <a:latin typeface="+mj-lt"/>
                        </a:rPr>
                        <a:t> </a:t>
                      </a:r>
                      <a:r>
                        <a:rPr lang="en-US" sz="1400" dirty="0">
                          <a:effectLst/>
                          <a:latin typeface="+mj-lt"/>
                        </a:rPr>
                        <a:t>and</a:t>
                      </a:r>
                      <a:r>
                        <a:rPr lang="en-US" sz="1400" spc="-5" dirty="0">
                          <a:effectLst/>
                          <a:latin typeface="+mj-lt"/>
                        </a:rPr>
                        <a:t> </a:t>
                      </a:r>
                      <a:r>
                        <a:rPr lang="en-US" sz="1400" dirty="0">
                          <a:effectLst/>
                          <a:latin typeface="+mj-lt"/>
                        </a:rPr>
                        <a:t>outside</a:t>
                      </a:r>
                      <a:r>
                        <a:rPr lang="en-US" sz="1400" spc="-10" dirty="0">
                          <a:effectLst/>
                          <a:latin typeface="+mj-lt"/>
                        </a:rPr>
                        <a:t> </a:t>
                      </a:r>
                      <a:r>
                        <a:rPr lang="en-US" sz="1400" dirty="0">
                          <a:effectLst/>
                          <a:latin typeface="+mj-lt"/>
                        </a:rPr>
                        <a:t>of</a:t>
                      </a:r>
                      <a:r>
                        <a:rPr lang="en-US" sz="1400" spc="15" dirty="0">
                          <a:effectLst/>
                          <a:latin typeface="+mj-lt"/>
                        </a:rPr>
                        <a:t> </a:t>
                      </a:r>
                      <a:r>
                        <a:rPr lang="en-US" sz="1400" dirty="0">
                          <a:effectLst/>
                          <a:latin typeface="+mj-lt"/>
                        </a:rPr>
                        <a:t>school,</a:t>
                      </a:r>
                      <a:r>
                        <a:rPr lang="en-US" sz="1400" spc="10" dirty="0">
                          <a:effectLst/>
                          <a:latin typeface="+mj-lt"/>
                        </a:rPr>
                        <a:t> </a:t>
                      </a:r>
                      <a:r>
                        <a:rPr lang="en-US" sz="1400" dirty="0">
                          <a:effectLst/>
                          <a:latin typeface="+mj-lt"/>
                        </a:rPr>
                        <a:t>as</a:t>
                      </a:r>
                      <a:r>
                        <a:rPr lang="en-US" sz="1400" spc="-20" dirty="0">
                          <a:effectLst/>
                          <a:latin typeface="+mj-lt"/>
                        </a:rPr>
                        <a:t> </a:t>
                      </a:r>
                      <a:r>
                        <a:rPr lang="en-US" sz="1400" dirty="0">
                          <a:effectLst/>
                          <a:latin typeface="+mj-lt"/>
                        </a:rPr>
                        <a:t>well</a:t>
                      </a:r>
                      <a:r>
                        <a:rPr lang="en-US" sz="1400" spc="-5" dirty="0">
                          <a:effectLst/>
                          <a:latin typeface="+mj-lt"/>
                        </a:rPr>
                        <a:t> </a:t>
                      </a:r>
                      <a:r>
                        <a:rPr lang="en-US" sz="1400" dirty="0">
                          <a:effectLst/>
                          <a:latin typeface="+mj-lt"/>
                        </a:rPr>
                        <a:t>as attending</a:t>
                      </a:r>
                      <a:r>
                        <a:rPr lang="en-US" sz="1400" spc="15" dirty="0">
                          <a:effectLst/>
                          <a:latin typeface="+mj-lt"/>
                        </a:rPr>
                        <a:t> </a:t>
                      </a:r>
                      <a:r>
                        <a:rPr lang="en-US" sz="1400" dirty="0">
                          <a:effectLst/>
                          <a:latin typeface="+mj-lt"/>
                        </a:rPr>
                        <a:t>all events</a:t>
                      </a:r>
                      <a:r>
                        <a:rPr lang="en-US" sz="1400" spc="5" dirty="0">
                          <a:effectLst/>
                          <a:latin typeface="+mj-lt"/>
                        </a:rPr>
                        <a:t> </a:t>
                      </a:r>
                      <a:r>
                        <a:rPr lang="en-US" sz="1400" dirty="0">
                          <a:effectLst/>
                          <a:latin typeface="+mj-lt"/>
                        </a:rPr>
                        <a:t>and</a:t>
                      </a:r>
                      <a:r>
                        <a:rPr lang="en-US" sz="1400" spc="-25" dirty="0">
                          <a:effectLst/>
                          <a:latin typeface="+mj-lt"/>
                        </a:rPr>
                        <a:t> </a:t>
                      </a:r>
                      <a:r>
                        <a:rPr lang="en-US" sz="1400" dirty="0">
                          <a:effectLst/>
                          <a:latin typeface="+mj-lt"/>
                        </a:rPr>
                        <a:t>trips.</a:t>
                      </a:r>
                    </a:p>
                    <a:p>
                      <a:pPr marL="0" marR="236855" lvl="0" indent="0">
                        <a:lnSpc>
                          <a:spcPct val="100000"/>
                        </a:lnSpc>
                        <a:spcBef>
                          <a:spcPts val="40"/>
                        </a:spcBef>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96520" lvl="0" indent="-342900">
                        <a:lnSpc>
                          <a:spcPct val="100000"/>
                        </a:lnSpc>
                        <a:spcBef>
                          <a:spcPts val="60"/>
                        </a:spcBef>
                        <a:spcAft>
                          <a:spcPts val="0"/>
                        </a:spcAft>
                        <a:buSzPts val="1200"/>
                        <a:buFont typeface="Symbol" panose="05050102010706020507" pitchFamily="18" charset="2"/>
                        <a:buChar char=""/>
                        <a:tabLst>
                          <a:tab pos="528320" algn="l"/>
                          <a:tab pos="529590" algn="l"/>
                        </a:tabLst>
                      </a:pPr>
                      <a:r>
                        <a:rPr lang="en-US" sz="1400" dirty="0">
                          <a:effectLst/>
                          <a:latin typeface="+mj-lt"/>
                        </a:rPr>
                        <a:t>We</a:t>
                      </a:r>
                      <a:r>
                        <a:rPr lang="en-US" sz="1400" spc="-25" dirty="0">
                          <a:effectLst/>
                          <a:latin typeface="+mj-lt"/>
                        </a:rPr>
                        <a:t> </a:t>
                      </a:r>
                      <a:r>
                        <a:rPr lang="en-US" sz="1400" dirty="0">
                          <a:effectLst/>
                          <a:latin typeface="+mj-lt"/>
                        </a:rPr>
                        <a:t>ensure</a:t>
                      </a:r>
                      <a:r>
                        <a:rPr lang="en-US" sz="1400" spc="-10" dirty="0">
                          <a:effectLst/>
                          <a:latin typeface="+mj-lt"/>
                        </a:rPr>
                        <a:t> </a:t>
                      </a:r>
                      <a:r>
                        <a:rPr lang="en-US" sz="1400" dirty="0">
                          <a:effectLst/>
                          <a:latin typeface="+mj-lt"/>
                        </a:rPr>
                        <a:t>that</a:t>
                      </a:r>
                      <a:r>
                        <a:rPr lang="en-US" sz="1400" spc="-10" dirty="0">
                          <a:effectLst/>
                          <a:latin typeface="+mj-lt"/>
                        </a:rPr>
                        <a:t> </a:t>
                      </a:r>
                      <a:r>
                        <a:rPr lang="en-US" sz="1400" dirty="0">
                          <a:effectLst/>
                          <a:latin typeface="+mj-lt"/>
                        </a:rPr>
                        <a:t>parents/carers</a:t>
                      </a:r>
                      <a:r>
                        <a:rPr lang="en-US" sz="1400" spc="-10" dirty="0">
                          <a:effectLst/>
                          <a:latin typeface="+mj-lt"/>
                        </a:rPr>
                        <a:t> </a:t>
                      </a:r>
                      <a:r>
                        <a:rPr lang="en-US" sz="1400" dirty="0">
                          <a:effectLst/>
                          <a:latin typeface="+mj-lt"/>
                        </a:rPr>
                        <a:t>are</a:t>
                      </a:r>
                      <a:r>
                        <a:rPr lang="en-US" sz="1400" spc="-25" dirty="0">
                          <a:effectLst/>
                          <a:latin typeface="+mj-lt"/>
                        </a:rPr>
                        <a:t> </a:t>
                      </a:r>
                      <a:r>
                        <a:rPr lang="en-US" sz="1400" dirty="0">
                          <a:effectLst/>
                          <a:latin typeface="+mj-lt"/>
                        </a:rPr>
                        <a:t>fully-informed</a:t>
                      </a:r>
                      <a:r>
                        <a:rPr lang="en-US" sz="1400" spc="-10" dirty="0">
                          <a:effectLst/>
                          <a:latin typeface="+mj-lt"/>
                        </a:rPr>
                        <a:t> </a:t>
                      </a:r>
                      <a:r>
                        <a:rPr lang="en-US" sz="1400" dirty="0">
                          <a:effectLst/>
                          <a:latin typeface="+mj-lt"/>
                        </a:rPr>
                        <a:t>as</a:t>
                      </a:r>
                      <a:r>
                        <a:rPr lang="en-US" sz="1400" spc="-5" dirty="0">
                          <a:effectLst/>
                          <a:latin typeface="+mj-lt"/>
                        </a:rPr>
                        <a:t> </a:t>
                      </a:r>
                      <a:r>
                        <a:rPr lang="en-US" sz="1400" dirty="0">
                          <a:effectLst/>
                          <a:latin typeface="+mj-lt"/>
                        </a:rPr>
                        <a:t>to</a:t>
                      </a:r>
                      <a:r>
                        <a:rPr lang="en-US" sz="1400" spc="-10" dirty="0">
                          <a:effectLst/>
                          <a:latin typeface="+mj-lt"/>
                        </a:rPr>
                        <a:t> </a:t>
                      </a:r>
                      <a:r>
                        <a:rPr lang="en-US" sz="1400" dirty="0">
                          <a:effectLst/>
                          <a:latin typeface="+mj-lt"/>
                        </a:rPr>
                        <a:t>the</a:t>
                      </a:r>
                      <a:r>
                        <a:rPr lang="en-US" sz="1400" spc="-15" dirty="0">
                          <a:effectLst/>
                          <a:latin typeface="+mj-lt"/>
                        </a:rPr>
                        <a:t> </a:t>
                      </a:r>
                      <a:r>
                        <a:rPr lang="en-US" sz="1400" dirty="0">
                          <a:effectLst/>
                          <a:latin typeface="+mj-lt"/>
                        </a:rPr>
                        <a:t>trips and</a:t>
                      </a:r>
                      <a:r>
                        <a:rPr lang="en-US" sz="1400" spc="-15" dirty="0">
                          <a:effectLst/>
                          <a:latin typeface="+mj-lt"/>
                        </a:rPr>
                        <a:t> </a:t>
                      </a:r>
                      <a:r>
                        <a:rPr lang="en-US" sz="1400" dirty="0">
                          <a:effectLst/>
                          <a:latin typeface="+mj-lt"/>
                        </a:rPr>
                        <a:t>activities</a:t>
                      </a:r>
                      <a:r>
                        <a:rPr lang="en-US" sz="1400" spc="-5" dirty="0">
                          <a:effectLst/>
                          <a:latin typeface="+mj-lt"/>
                        </a:rPr>
                        <a:t> </a:t>
                      </a:r>
                      <a:r>
                        <a:rPr lang="en-US" sz="1400" dirty="0">
                          <a:effectLst/>
                          <a:latin typeface="+mj-lt"/>
                        </a:rPr>
                        <a:t>open</a:t>
                      </a:r>
                      <a:r>
                        <a:rPr lang="en-US" sz="1400" spc="-10" dirty="0">
                          <a:effectLst/>
                          <a:latin typeface="+mj-lt"/>
                        </a:rPr>
                        <a:t> </a:t>
                      </a:r>
                      <a:r>
                        <a:rPr lang="en-US" sz="1400" dirty="0">
                          <a:effectLst/>
                          <a:latin typeface="+mj-lt"/>
                        </a:rPr>
                        <a:t>to</a:t>
                      </a:r>
                      <a:r>
                        <a:rPr lang="en-US" sz="1400" spc="-5" dirty="0">
                          <a:effectLst/>
                          <a:latin typeface="+mj-lt"/>
                        </a:rPr>
                        <a:t> </a:t>
                      </a:r>
                      <a:r>
                        <a:rPr lang="en-US" sz="1400" dirty="0">
                          <a:effectLst/>
                          <a:latin typeface="+mj-lt"/>
                        </a:rPr>
                        <a:t>every</a:t>
                      </a:r>
                      <a:r>
                        <a:rPr lang="en-US" sz="1400" spc="-5" dirty="0">
                          <a:effectLst/>
                          <a:latin typeface="+mj-lt"/>
                        </a:rPr>
                        <a:t> </a:t>
                      </a:r>
                      <a:r>
                        <a:rPr lang="en-US" sz="1400" dirty="0">
                          <a:effectLst/>
                          <a:latin typeface="+mj-lt"/>
                        </a:rPr>
                        <a:t>child</a:t>
                      </a:r>
                      <a:r>
                        <a:rPr lang="en-US" sz="1400" spc="-5" dirty="0">
                          <a:effectLst/>
                          <a:latin typeface="+mj-lt"/>
                        </a:rPr>
                        <a:t> </a:t>
                      </a:r>
                      <a:r>
                        <a:rPr lang="en-US" sz="1400" dirty="0">
                          <a:effectLst/>
                          <a:latin typeface="+mj-lt"/>
                        </a:rPr>
                        <a:t>and, when</a:t>
                      </a:r>
                      <a:r>
                        <a:rPr lang="en-US" sz="1400" spc="-5" dirty="0">
                          <a:effectLst/>
                          <a:latin typeface="+mj-lt"/>
                        </a:rPr>
                        <a:t> </a:t>
                      </a:r>
                      <a:r>
                        <a:rPr lang="en-US" sz="1400" dirty="0">
                          <a:effectLst/>
                          <a:latin typeface="+mj-lt"/>
                        </a:rPr>
                        <a:t>required,</a:t>
                      </a:r>
                      <a:r>
                        <a:rPr lang="en-US" sz="1400" spc="5" dirty="0">
                          <a:effectLst/>
                          <a:latin typeface="+mj-lt"/>
                        </a:rPr>
                        <a:t> </a:t>
                      </a:r>
                      <a:r>
                        <a:rPr lang="en-US" sz="1400" dirty="0">
                          <a:effectLst/>
                          <a:latin typeface="+mj-lt"/>
                        </a:rPr>
                        <a:t>extra</a:t>
                      </a:r>
                      <a:r>
                        <a:rPr lang="en-US" sz="1400" spc="-20" dirty="0">
                          <a:effectLst/>
                          <a:latin typeface="+mj-lt"/>
                        </a:rPr>
                        <a:t> </a:t>
                      </a:r>
                      <a:r>
                        <a:rPr lang="en-US" sz="1400" dirty="0">
                          <a:effectLst/>
                          <a:latin typeface="+mj-lt"/>
                        </a:rPr>
                        <a:t>support</a:t>
                      </a:r>
                      <a:r>
                        <a:rPr lang="en-US" sz="1400" spc="-5" dirty="0">
                          <a:effectLst/>
                          <a:latin typeface="+mj-lt"/>
                        </a:rPr>
                        <a:t> </a:t>
                      </a:r>
                      <a:r>
                        <a:rPr lang="en-US" sz="1400" dirty="0">
                          <a:effectLst/>
                          <a:latin typeface="+mj-lt"/>
                        </a:rPr>
                        <a:t>will</a:t>
                      </a:r>
                      <a:r>
                        <a:rPr lang="en-US" sz="1400" spc="-5" dirty="0">
                          <a:effectLst/>
                          <a:latin typeface="+mj-lt"/>
                        </a:rPr>
                        <a:t> </a:t>
                      </a:r>
                      <a:r>
                        <a:rPr lang="en-US" sz="1400" dirty="0">
                          <a:effectLst/>
                          <a:latin typeface="+mj-lt"/>
                        </a:rPr>
                        <a:t>be provided to</a:t>
                      </a:r>
                      <a:r>
                        <a:rPr lang="en-US" sz="1400" spc="-15" dirty="0">
                          <a:effectLst/>
                          <a:latin typeface="+mj-lt"/>
                        </a:rPr>
                        <a:t> </a:t>
                      </a:r>
                      <a:r>
                        <a:rPr lang="en-US" sz="1400" dirty="0">
                          <a:effectLst/>
                          <a:latin typeface="+mj-lt"/>
                        </a:rPr>
                        <a:t>ensure</a:t>
                      </a:r>
                      <a:r>
                        <a:rPr lang="en-US" sz="1400" spc="-25" dirty="0">
                          <a:effectLst/>
                          <a:latin typeface="+mj-lt"/>
                        </a:rPr>
                        <a:t> </a:t>
                      </a:r>
                      <a:r>
                        <a:rPr lang="en-US" sz="1400" dirty="0">
                          <a:effectLst/>
                          <a:latin typeface="+mj-lt"/>
                        </a:rPr>
                        <a:t>full</a:t>
                      </a:r>
                      <a:r>
                        <a:rPr lang="en-US" sz="1400" spc="-5" dirty="0">
                          <a:effectLst/>
                          <a:latin typeface="+mj-lt"/>
                        </a:rPr>
                        <a:t> </a:t>
                      </a:r>
                      <a:r>
                        <a:rPr lang="en-US" sz="1400" dirty="0">
                          <a:effectLst/>
                          <a:latin typeface="+mj-lt"/>
                        </a:rPr>
                        <a:t>participation</a:t>
                      </a:r>
                      <a:r>
                        <a:rPr lang="en-US" sz="1400" spc="5" dirty="0">
                          <a:effectLst/>
                          <a:latin typeface="+mj-lt"/>
                        </a:rPr>
                        <a:t> </a:t>
                      </a:r>
                      <a:r>
                        <a:rPr lang="en-US" sz="1400" dirty="0">
                          <a:effectLst/>
                          <a:latin typeface="+mj-lt"/>
                        </a:rPr>
                        <a:t>by</a:t>
                      </a:r>
                      <a:r>
                        <a:rPr lang="en-US" sz="1400" spc="-35" dirty="0">
                          <a:effectLst/>
                          <a:latin typeface="+mj-lt"/>
                        </a:rPr>
                        <a:t> </a:t>
                      </a:r>
                      <a:r>
                        <a:rPr lang="en-US" sz="1400" dirty="0">
                          <a:effectLst/>
                          <a:latin typeface="+mj-lt"/>
                        </a:rPr>
                        <a:t>all</a:t>
                      </a:r>
                      <a:r>
                        <a:rPr lang="en-US" sz="1400" spc="-5" dirty="0">
                          <a:effectLst/>
                          <a:latin typeface="+mj-lt"/>
                        </a:rPr>
                        <a:t> </a:t>
                      </a:r>
                      <a:r>
                        <a:rPr lang="en-US" sz="1400" dirty="0">
                          <a:effectLst/>
                          <a:latin typeface="+mj-lt"/>
                        </a:rPr>
                        <a:t>children.</a:t>
                      </a:r>
                    </a:p>
                    <a:p>
                      <a:pPr marL="0" marR="96520" lvl="0" indent="0">
                        <a:lnSpc>
                          <a:spcPct val="100000"/>
                        </a:lnSpc>
                        <a:spcBef>
                          <a:spcPts val="60"/>
                        </a:spcBef>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257810" lvl="0" indent="-342900">
                        <a:lnSpc>
                          <a:spcPct val="100000"/>
                        </a:lnSpc>
                        <a:spcBef>
                          <a:spcPts val="70"/>
                        </a:spcBef>
                        <a:spcAft>
                          <a:spcPts val="0"/>
                        </a:spcAft>
                        <a:buSzPts val="1200"/>
                        <a:buFont typeface="Symbol" panose="05050102010706020507" pitchFamily="18" charset="2"/>
                        <a:buChar char=""/>
                        <a:tabLst>
                          <a:tab pos="528320" algn="l"/>
                          <a:tab pos="529590" algn="l"/>
                        </a:tabLst>
                      </a:pPr>
                      <a:r>
                        <a:rPr lang="en-US" sz="1400" dirty="0">
                          <a:effectLst/>
                          <a:latin typeface="+mj-lt"/>
                        </a:rPr>
                        <a:t>A</a:t>
                      </a:r>
                      <a:r>
                        <a:rPr lang="en-US" sz="1400" spc="-20" dirty="0">
                          <a:effectLst/>
                          <a:latin typeface="+mj-lt"/>
                        </a:rPr>
                        <a:t> </a:t>
                      </a:r>
                      <a:r>
                        <a:rPr lang="en-US" sz="1400" dirty="0">
                          <a:effectLst/>
                          <a:latin typeface="+mj-lt"/>
                        </a:rPr>
                        <a:t>number</a:t>
                      </a:r>
                      <a:r>
                        <a:rPr lang="en-US" sz="1400" spc="-10" dirty="0">
                          <a:effectLst/>
                          <a:latin typeface="+mj-lt"/>
                        </a:rPr>
                        <a:t> </a:t>
                      </a:r>
                      <a:r>
                        <a:rPr lang="en-US" sz="1400" dirty="0">
                          <a:effectLst/>
                          <a:latin typeface="+mj-lt"/>
                        </a:rPr>
                        <a:t>of</a:t>
                      </a:r>
                      <a:r>
                        <a:rPr lang="en-US" sz="1400" spc="-5" dirty="0">
                          <a:effectLst/>
                          <a:latin typeface="+mj-lt"/>
                        </a:rPr>
                        <a:t> </a:t>
                      </a:r>
                      <a:r>
                        <a:rPr lang="en-US" sz="1400" dirty="0">
                          <a:effectLst/>
                          <a:latin typeface="+mj-lt"/>
                        </a:rPr>
                        <a:t>the</a:t>
                      </a:r>
                      <a:r>
                        <a:rPr lang="en-US" sz="1400" spc="-40" dirty="0">
                          <a:effectLst/>
                          <a:latin typeface="+mj-lt"/>
                        </a:rPr>
                        <a:t> </a:t>
                      </a:r>
                      <a:r>
                        <a:rPr lang="en-US" sz="1400" dirty="0">
                          <a:effectLst/>
                          <a:latin typeface="+mj-lt"/>
                        </a:rPr>
                        <a:t>trips</a:t>
                      </a:r>
                      <a:r>
                        <a:rPr lang="en-US" sz="1400" spc="-20" dirty="0">
                          <a:effectLst/>
                          <a:latin typeface="+mj-lt"/>
                        </a:rPr>
                        <a:t> </a:t>
                      </a:r>
                      <a:r>
                        <a:rPr lang="en-US" sz="1400" dirty="0">
                          <a:effectLst/>
                          <a:latin typeface="+mj-lt"/>
                        </a:rPr>
                        <a:t>and</a:t>
                      </a:r>
                      <a:r>
                        <a:rPr lang="en-US" sz="1400" spc="-5" dirty="0">
                          <a:effectLst/>
                          <a:latin typeface="+mj-lt"/>
                        </a:rPr>
                        <a:t> </a:t>
                      </a:r>
                      <a:r>
                        <a:rPr lang="en-US" sz="1400" dirty="0">
                          <a:effectLst/>
                          <a:latin typeface="+mj-lt"/>
                        </a:rPr>
                        <a:t>educational</a:t>
                      </a:r>
                      <a:r>
                        <a:rPr lang="en-US" sz="1400" spc="-20" dirty="0">
                          <a:effectLst/>
                          <a:latin typeface="+mj-lt"/>
                        </a:rPr>
                        <a:t> </a:t>
                      </a:r>
                      <a:r>
                        <a:rPr lang="en-US" sz="1400" dirty="0">
                          <a:effectLst/>
                          <a:latin typeface="+mj-lt"/>
                        </a:rPr>
                        <a:t>visits can</a:t>
                      </a:r>
                      <a:r>
                        <a:rPr lang="en-US" sz="1400" spc="-35" dirty="0">
                          <a:effectLst/>
                          <a:latin typeface="+mj-lt"/>
                        </a:rPr>
                        <a:t> </a:t>
                      </a:r>
                      <a:r>
                        <a:rPr lang="en-US" sz="1400" dirty="0">
                          <a:effectLst/>
                          <a:latin typeface="+mj-lt"/>
                        </a:rPr>
                        <a:t>be</a:t>
                      </a:r>
                      <a:r>
                        <a:rPr lang="en-US" sz="1400" spc="-15" dirty="0">
                          <a:effectLst/>
                          <a:latin typeface="+mj-lt"/>
                        </a:rPr>
                        <a:t> </a:t>
                      </a:r>
                      <a:r>
                        <a:rPr lang="en-US" sz="1400" dirty="0">
                          <a:effectLst/>
                          <a:latin typeface="+mj-lt"/>
                        </a:rPr>
                        <a:t>subsidised</a:t>
                      </a:r>
                      <a:r>
                        <a:rPr lang="en-US" sz="1400" spc="-5" dirty="0">
                          <a:effectLst/>
                          <a:latin typeface="+mj-lt"/>
                        </a:rPr>
                        <a:t> </a:t>
                      </a:r>
                      <a:r>
                        <a:rPr lang="en-US" sz="1400" dirty="0">
                          <a:effectLst/>
                          <a:latin typeface="+mj-lt"/>
                        </a:rPr>
                        <a:t>by</a:t>
                      </a:r>
                      <a:r>
                        <a:rPr lang="en-US" sz="1400" spc="-35" dirty="0">
                          <a:effectLst/>
                          <a:latin typeface="+mj-lt"/>
                        </a:rPr>
                        <a:t> </a:t>
                      </a:r>
                      <a:r>
                        <a:rPr lang="en-US" sz="1400" dirty="0">
                          <a:effectLst/>
                          <a:latin typeface="+mj-lt"/>
                        </a:rPr>
                        <a:t>the</a:t>
                      </a:r>
                      <a:r>
                        <a:rPr lang="en-US" sz="1400" spc="-25" dirty="0">
                          <a:effectLst/>
                          <a:latin typeface="+mj-lt"/>
                        </a:rPr>
                        <a:t> </a:t>
                      </a:r>
                      <a:r>
                        <a:rPr lang="en-US" sz="1400" dirty="0">
                          <a:effectLst/>
                          <a:latin typeface="+mj-lt"/>
                        </a:rPr>
                        <a:t>school,</a:t>
                      </a:r>
                      <a:r>
                        <a:rPr lang="en-US" sz="1400" spc="5" dirty="0">
                          <a:effectLst/>
                          <a:latin typeface="+mj-lt"/>
                        </a:rPr>
                        <a:t> </a:t>
                      </a:r>
                      <a:r>
                        <a:rPr lang="en-US" sz="1400" dirty="0">
                          <a:effectLst/>
                          <a:latin typeface="+mj-lt"/>
                        </a:rPr>
                        <a:t>thus</a:t>
                      </a:r>
                      <a:r>
                        <a:rPr lang="en-US" sz="1400" spc="-25" dirty="0">
                          <a:effectLst/>
                          <a:latin typeface="+mj-lt"/>
                        </a:rPr>
                        <a:t> </a:t>
                      </a:r>
                      <a:r>
                        <a:rPr lang="en-US" sz="1400" dirty="0">
                          <a:effectLst/>
                          <a:latin typeface="+mj-lt"/>
                        </a:rPr>
                        <a:t>ensuring</a:t>
                      </a:r>
                      <a:r>
                        <a:rPr lang="en-US" sz="1400" spc="-15" dirty="0">
                          <a:effectLst/>
                          <a:latin typeface="+mj-lt"/>
                        </a:rPr>
                        <a:t> </a:t>
                      </a:r>
                      <a:r>
                        <a:rPr lang="en-US" sz="1400" dirty="0">
                          <a:effectLst/>
                          <a:latin typeface="+mj-lt"/>
                        </a:rPr>
                        <a:t>that all</a:t>
                      </a:r>
                      <a:r>
                        <a:rPr lang="en-US" sz="1400" spc="-290" dirty="0">
                          <a:effectLst/>
                          <a:latin typeface="+mj-lt"/>
                        </a:rPr>
                        <a:t> </a:t>
                      </a:r>
                      <a:r>
                        <a:rPr lang="en-US" sz="1400" dirty="0">
                          <a:effectLst/>
                          <a:latin typeface="+mj-lt"/>
                        </a:rPr>
                        <a:t>children can</a:t>
                      </a:r>
                      <a:r>
                        <a:rPr lang="en-US" sz="1400" spc="-10" dirty="0">
                          <a:effectLst/>
                          <a:latin typeface="+mj-lt"/>
                        </a:rPr>
                        <a:t> </a:t>
                      </a:r>
                      <a:r>
                        <a:rPr lang="en-US" sz="1400" dirty="0">
                          <a:effectLst/>
                          <a:latin typeface="+mj-lt"/>
                        </a:rPr>
                        <a:t>access</a:t>
                      </a:r>
                      <a:r>
                        <a:rPr lang="en-US" sz="1400" spc="-15" dirty="0">
                          <a:effectLst/>
                          <a:latin typeface="+mj-lt"/>
                        </a:rPr>
                        <a:t> </a:t>
                      </a:r>
                      <a:r>
                        <a:rPr lang="en-US" sz="1400" dirty="0">
                          <a:effectLst/>
                          <a:latin typeface="+mj-lt"/>
                        </a:rPr>
                        <a:t>these extra-curricular</a:t>
                      </a:r>
                      <a:r>
                        <a:rPr lang="en-US" sz="1400" spc="-5" dirty="0">
                          <a:effectLst/>
                          <a:latin typeface="+mj-lt"/>
                        </a:rPr>
                        <a:t> </a:t>
                      </a:r>
                      <a:r>
                        <a:rPr lang="en-US" sz="1400" dirty="0">
                          <a:effectLst/>
                          <a:latin typeface="+mj-lt"/>
                        </a:rPr>
                        <a:t>activities.</a:t>
                      </a:r>
                    </a:p>
                    <a:p>
                      <a:pPr marL="0" marR="257810" lvl="0" indent="0">
                        <a:lnSpc>
                          <a:spcPct val="100000"/>
                        </a:lnSpc>
                        <a:spcBef>
                          <a:spcPts val="70"/>
                        </a:spcBef>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418465" lvl="0" indent="-342900">
                        <a:lnSpc>
                          <a:spcPct val="100000"/>
                        </a:lnSpc>
                        <a:spcBef>
                          <a:spcPts val="65"/>
                        </a:spcBef>
                        <a:spcAft>
                          <a:spcPts val="0"/>
                        </a:spcAft>
                        <a:buSzPts val="1200"/>
                        <a:buFont typeface="Symbol" panose="05050102010706020507" pitchFamily="18" charset="2"/>
                        <a:buChar char=""/>
                        <a:tabLst>
                          <a:tab pos="528320" algn="l"/>
                          <a:tab pos="529590" algn="l"/>
                        </a:tabLst>
                      </a:pPr>
                      <a:r>
                        <a:rPr lang="en-US" sz="1400" dirty="0">
                          <a:effectLst/>
                          <a:latin typeface="+mj-lt"/>
                        </a:rPr>
                        <a:t>We offer a before and after school clubs which are fully inclusive</a:t>
                      </a:r>
                      <a:r>
                        <a:rPr lang="en-US" sz="1400" spc="5" dirty="0">
                          <a:effectLst/>
                          <a:latin typeface="+mj-lt"/>
                        </a:rPr>
                        <a:t> </a:t>
                      </a:r>
                      <a:r>
                        <a:rPr lang="en-US" sz="1400" dirty="0">
                          <a:effectLst/>
                          <a:latin typeface="+mj-lt"/>
                        </a:rPr>
                        <a:t>including ‘Drop and Stop’ and</a:t>
                      </a:r>
                      <a:r>
                        <a:rPr lang="en-US" sz="1400" spc="-295" dirty="0">
                          <a:effectLst/>
                          <a:latin typeface="+mj-lt"/>
                        </a:rPr>
                        <a:t> </a:t>
                      </a:r>
                      <a:r>
                        <a:rPr lang="en-US" sz="1400" dirty="0">
                          <a:effectLst/>
                          <a:latin typeface="+mj-lt"/>
                        </a:rPr>
                        <a:t>‘Stay</a:t>
                      </a:r>
                      <a:r>
                        <a:rPr lang="en-US" sz="1400" spc="-20" dirty="0">
                          <a:effectLst/>
                          <a:latin typeface="+mj-lt"/>
                        </a:rPr>
                        <a:t> </a:t>
                      </a:r>
                      <a:r>
                        <a:rPr lang="en-US" sz="1400" dirty="0">
                          <a:effectLst/>
                          <a:latin typeface="+mj-lt"/>
                        </a:rPr>
                        <a:t>and</a:t>
                      </a:r>
                      <a:r>
                        <a:rPr lang="en-US" sz="1400" spc="-5" dirty="0">
                          <a:effectLst/>
                          <a:latin typeface="+mj-lt"/>
                        </a:rPr>
                        <a:t> </a:t>
                      </a:r>
                      <a:r>
                        <a:rPr lang="en-US" sz="1400" dirty="0">
                          <a:effectLst/>
                          <a:latin typeface="+mj-lt"/>
                        </a:rPr>
                        <a:t>Play’</a:t>
                      </a:r>
                      <a:r>
                        <a:rPr lang="en-US" sz="1400" spc="-5" dirty="0">
                          <a:effectLst/>
                          <a:latin typeface="+mj-lt"/>
                        </a:rPr>
                        <a:t> </a:t>
                      </a:r>
                      <a:r>
                        <a:rPr lang="en-US" sz="1400" dirty="0">
                          <a:effectLst/>
                          <a:latin typeface="+mj-lt"/>
                        </a:rPr>
                        <a:t>along</a:t>
                      </a:r>
                      <a:r>
                        <a:rPr lang="en-US" sz="1400" spc="5" dirty="0">
                          <a:effectLst/>
                          <a:latin typeface="+mj-lt"/>
                        </a:rPr>
                        <a:t> </a:t>
                      </a:r>
                      <a:r>
                        <a:rPr lang="en-US" sz="1400" dirty="0">
                          <a:effectLst/>
                          <a:latin typeface="+mj-lt"/>
                        </a:rPr>
                        <a:t>with</a:t>
                      </a:r>
                      <a:r>
                        <a:rPr lang="en-US" sz="1400" spc="-5" dirty="0">
                          <a:effectLst/>
                          <a:latin typeface="+mj-lt"/>
                        </a:rPr>
                        <a:t> </a:t>
                      </a:r>
                      <a:r>
                        <a:rPr lang="en-US" sz="1400" dirty="0">
                          <a:effectLst/>
                          <a:latin typeface="+mj-lt"/>
                        </a:rPr>
                        <a:t>French</a:t>
                      </a:r>
                      <a:r>
                        <a:rPr lang="en-US" sz="1400" spc="-15" dirty="0">
                          <a:effectLst/>
                          <a:latin typeface="+mj-lt"/>
                        </a:rPr>
                        <a:t> </a:t>
                      </a:r>
                      <a:r>
                        <a:rPr lang="en-US" sz="1400" dirty="0">
                          <a:effectLst/>
                          <a:latin typeface="+mj-lt"/>
                        </a:rPr>
                        <a:t>and a</a:t>
                      </a:r>
                      <a:r>
                        <a:rPr lang="en-US" sz="1400" spc="-15" dirty="0">
                          <a:effectLst/>
                          <a:latin typeface="+mj-lt"/>
                        </a:rPr>
                        <a:t> </a:t>
                      </a:r>
                      <a:r>
                        <a:rPr lang="en-US" sz="1400" dirty="0">
                          <a:effectLst/>
                          <a:latin typeface="+mj-lt"/>
                        </a:rPr>
                        <a:t>range</a:t>
                      </a:r>
                      <a:r>
                        <a:rPr lang="en-US" sz="1400" spc="-25" dirty="0">
                          <a:effectLst/>
                          <a:latin typeface="+mj-lt"/>
                        </a:rPr>
                        <a:t> </a:t>
                      </a:r>
                      <a:r>
                        <a:rPr lang="en-US" sz="1400" dirty="0">
                          <a:effectLst/>
                          <a:latin typeface="+mj-lt"/>
                        </a:rPr>
                        <a:t>of</a:t>
                      </a:r>
                      <a:r>
                        <a:rPr lang="en-US" sz="1400" spc="5" dirty="0">
                          <a:effectLst/>
                          <a:latin typeface="+mj-lt"/>
                        </a:rPr>
                        <a:t> </a:t>
                      </a:r>
                      <a:r>
                        <a:rPr lang="en-US" sz="1400" dirty="0">
                          <a:effectLst/>
                          <a:latin typeface="+mj-lt"/>
                        </a:rPr>
                        <a:t>after</a:t>
                      </a:r>
                      <a:r>
                        <a:rPr lang="en-US" sz="1400" spc="-10" dirty="0">
                          <a:effectLst/>
                          <a:latin typeface="+mj-lt"/>
                        </a:rPr>
                        <a:t> </a:t>
                      </a:r>
                      <a:r>
                        <a:rPr lang="en-US" sz="1400" dirty="0">
                          <a:effectLst/>
                          <a:latin typeface="+mj-lt"/>
                        </a:rPr>
                        <a:t>school</a:t>
                      </a:r>
                      <a:r>
                        <a:rPr lang="en-US" sz="1400" spc="-20" dirty="0">
                          <a:effectLst/>
                          <a:latin typeface="+mj-lt"/>
                        </a:rPr>
                        <a:t> </a:t>
                      </a:r>
                      <a:r>
                        <a:rPr lang="en-US" sz="1400" dirty="0">
                          <a:effectLst/>
                          <a:latin typeface="+mj-lt"/>
                        </a:rPr>
                        <a:t>clubs,</a:t>
                      </a:r>
                      <a:r>
                        <a:rPr lang="en-US" sz="1400" spc="-15" dirty="0">
                          <a:effectLst/>
                          <a:latin typeface="+mj-lt"/>
                        </a:rPr>
                        <a:t> </a:t>
                      </a:r>
                      <a:r>
                        <a:rPr lang="en-US" sz="1400" dirty="0">
                          <a:effectLst/>
                          <a:latin typeface="+mj-lt"/>
                        </a:rPr>
                        <a:t>funded by</a:t>
                      </a:r>
                      <a:r>
                        <a:rPr lang="en-US" sz="1400" spc="-25" dirty="0">
                          <a:effectLst/>
                          <a:latin typeface="+mj-lt"/>
                        </a:rPr>
                        <a:t> </a:t>
                      </a:r>
                      <a:r>
                        <a:rPr lang="en-US" sz="1400" dirty="0">
                          <a:effectLst/>
                          <a:latin typeface="+mj-lt"/>
                        </a:rPr>
                        <a:t>parents/carers. We also offer a Morning Club (by invitation only) to offer support to specific children.</a:t>
                      </a:r>
                    </a:p>
                    <a:p>
                      <a:pPr marL="0" marR="418465" lvl="0" indent="0">
                        <a:lnSpc>
                          <a:spcPct val="100000"/>
                        </a:lnSpc>
                        <a:spcBef>
                          <a:spcPts val="65"/>
                        </a:spcBef>
                        <a:spcAft>
                          <a:spcPts val="0"/>
                        </a:spcAft>
                        <a:buSzPts val="1200"/>
                        <a:buFont typeface="Symbol" panose="05050102010706020507" pitchFamily="18" charset="2"/>
                        <a:buNone/>
                        <a:tabLst>
                          <a:tab pos="528320" algn="l"/>
                          <a:tab pos="529590" algn="l"/>
                        </a:tabLst>
                      </a:pPr>
                      <a:endParaRPr lang="en-GB" sz="1400" dirty="0">
                        <a:effectLst/>
                        <a:latin typeface="+mj-lt"/>
                      </a:endParaRPr>
                    </a:p>
                    <a:p>
                      <a:pPr marL="342900" marR="243840" lvl="0" indent="-342900">
                        <a:lnSpc>
                          <a:spcPct val="100000"/>
                        </a:lnSpc>
                        <a:spcBef>
                          <a:spcPts val="65"/>
                        </a:spcBef>
                        <a:spcAft>
                          <a:spcPts val="0"/>
                        </a:spcAft>
                        <a:buSzPts val="1200"/>
                        <a:buFont typeface="Symbol" panose="05050102010706020507" pitchFamily="18" charset="2"/>
                        <a:buChar char=""/>
                        <a:tabLst>
                          <a:tab pos="528320" algn="l"/>
                          <a:tab pos="529590" algn="l"/>
                        </a:tabLst>
                      </a:pPr>
                      <a:r>
                        <a:rPr lang="en-US" sz="1400" dirty="0">
                          <a:effectLst/>
                          <a:latin typeface="+mj-lt"/>
                        </a:rPr>
                        <a:t>We</a:t>
                      </a:r>
                      <a:r>
                        <a:rPr lang="en-US" sz="1400" spc="-30" dirty="0">
                          <a:effectLst/>
                          <a:latin typeface="+mj-lt"/>
                        </a:rPr>
                        <a:t> </a:t>
                      </a:r>
                      <a:r>
                        <a:rPr lang="en-US" sz="1400" dirty="0">
                          <a:effectLst/>
                          <a:latin typeface="+mj-lt"/>
                        </a:rPr>
                        <a:t>recognise</a:t>
                      </a:r>
                      <a:r>
                        <a:rPr lang="en-US" sz="1400" spc="-15" dirty="0">
                          <a:effectLst/>
                          <a:latin typeface="+mj-lt"/>
                        </a:rPr>
                        <a:t> </a:t>
                      </a:r>
                      <a:r>
                        <a:rPr lang="en-US" sz="1400" dirty="0">
                          <a:effectLst/>
                          <a:latin typeface="+mj-lt"/>
                        </a:rPr>
                        <a:t>that</a:t>
                      </a:r>
                      <a:r>
                        <a:rPr lang="en-US" sz="1400" spc="-15" dirty="0">
                          <a:effectLst/>
                          <a:latin typeface="+mj-lt"/>
                        </a:rPr>
                        <a:t> </a:t>
                      </a:r>
                      <a:r>
                        <a:rPr lang="en-US" sz="1400" dirty="0">
                          <a:effectLst/>
                          <a:latin typeface="+mj-lt"/>
                        </a:rPr>
                        <a:t>children</a:t>
                      </a:r>
                      <a:r>
                        <a:rPr lang="en-US" sz="1400" spc="-5" dirty="0">
                          <a:effectLst/>
                          <a:latin typeface="+mj-lt"/>
                        </a:rPr>
                        <a:t> </a:t>
                      </a:r>
                      <a:r>
                        <a:rPr lang="en-US" sz="1400" dirty="0">
                          <a:effectLst/>
                          <a:latin typeface="+mj-lt"/>
                        </a:rPr>
                        <a:t>with</a:t>
                      </a:r>
                      <a:r>
                        <a:rPr lang="en-US" sz="1400" spc="-5" dirty="0">
                          <a:effectLst/>
                          <a:latin typeface="+mj-lt"/>
                        </a:rPr>
                        <a:t> </a:t>
                      </a:r>
                      <a:r>
                        <a:rPr lang="en-US" sz="1400" dirty="0">
                          <a:effectLst/>
                          <a:latin typeface="+mj-lt"/>
                        </a:rPr>
                        <a:t>Special</a:t>
                      </a:r>
                      <a:r>
                        <a:rPr lang="en-US" sz="1400" spc="-15" dirty="0">
                          <a:effectLst/>
                          <a:latin typeface="+mj-lt"/>
                        </a:rPr>
                        <a:t> </a:t>
                      </a:r>
                      <a:r>
                        <a:rPr lang="en-US" sz="1400" dirty="0">
                          <a:effectLst/>
                          <a:latin typeface="+mj-lt"/>
                        </a:rPr>
                        <a:t>Educational</a:t>
                      </a:r>
                      <a:r>
                        <a:rPr lang="en-US" sz="1400" spc="-5" dirty="0">
                          <a:effectLst/>
                          <a:latin typeface="+mj-lt"/>
                        </a:rPr>
                        <a:t> </a:t>
                      </a:r>
                      <a:r>
                        <a:rPr lang="en-US" sz="1400" dirty="0">
                          <a:effectLst/>
                          <a:latin typeface="+mj-lt"/>
                        </a:rPr>
                        <a:t>Needs</a:t>
                      </a:r>
                      <a:r>
                        <a:rPr lang="en-US" sz="1400" spc="-10" dirty="0">
                          <a:effectLst/>
                          <a:latin typeface="+mj-lt"/>
                        </a:rPr>
                        <a:t> </a:t>
                      </a:r>
                      <a:r>
                        <a:rPr lang="en-US" sz="1400" dirty="0">
                          <a:effectLst/>
                          <a:latin typeface="+mj-lt"/>
                        </a:rPr>
                        <a:t>are</a:t>
                      </a:r>
                      <a:r>
                        <a:rPr lang="en-US" sz="1400" spc="-15" dirty="0">
                          <a:effectLst/>
                          <a:latin typeface="+mj-lt"/>
                        </a:rPr>
                        <a:t> </a:t>
                      </a:r>
                      <a:r>
                        <a:rPr lang="en-US" sz="1400" dirty="0">
                          <a:effectLst/>
                          <a:latin typeface="+mj-lt"/>
                        </a:rPr>
                        <a:t>often</a:t>
                      </a:r>
                      <a:r>
                        <a:rPr lang="en-US" sz="1400" spc="-15" dirty="0">
                          <a:effectLst/>
                          <a:latin typeface="+mj-lt"/>
                        </a:rPr>
                        <a:t> </a:t>
                      </a:r>
                      <a:r>
                        <a:rPr lang="en-US" sz="1400" dirty="0">
                          <a:effectLst/>
                          <a:latin typeface="+mj-lt"/>
                        </a:rPr>
                        <a:t>more</a:t>
                      </a:r>
                      <a:r>
                        <a:rPr lang="en-US" sz="1400" spc="-10" dirty="0">
                          <a:effectLst/>
                          <a:latin typeface="+mj-lt"/>
                        </a:rPr>
                        <a:t> </a:t>
                      </a:r>
                      <a:r>
                        <a:rPr lang="en-US" sz="1400" dirty="0">
                          <a:effectLst/>
                          <a:latin typeface="+mj-lt"/>
                        </a:rPr>
                        <a:t>vulnerable</a:t>
                      </a:r>
                      <a:r>
                        <a:rPr lang="en-US" sz="1400" spc="-5" dirty="0">
                          <a:effectLst/>
                          <a:latin typeface="+mj-lt"/>
                        </a:rPr>
                        <a:t> </a:t>
                      </a:r>
                      <a:r>
                        <a:rPr lang="en-US" sz="1400" dirty="0">
                          <a:effectLst/>
                          <a:latin typeface="+mj-lt"/>
                        </a:rPr>
                        <a:t>than</a:t>
                      </a:r>
                      <a:r>
                        <a:rPr lang="en-US" sz="1400" spc="-10" dirty="0">
                          <a:effectLst/>
                          <a:latin typeface="+mj-lt"/>
                        </a:rPr>
                        <a:t> </a:t>
                      </a:r>
                      <a:r>
                        <a:rPr lang="en-US" sz="1400" dirty="0">
                          <a:effectLst/>
                          <a:latin typeface="+mj-lt"/>
                        </a:rPr>
                        <a:t>others.  </a:t>
                      </a:r>
                      <a:r>
                        <a:rPr lang="en-US" sz="1400" spc="-290" dirty="0">
                          <a:effectLst/>
                          <a:latin typeface="+mj-lt"/>
                        </a:rPr>
                        <a:t> </a:t>
                      </a:r>
                      <a:r>
                        <a:rPr lang="en-US" sz="1400" dirty="0">
                          <a:effectLst/>
                          <a:latin typeface="+mj-lt"/>
                        </a:rPr>
                        <a:t>Safeguarding all pupils is our priority. We have a range of safeguarding policies and procedures</a:t>
                      </a:r>
                      <a:r>
                        <a:rPr lang="en-US" sz="1400" spc="5" dirty="0">
                          <a:effectLst/>
                          <a:latin typeface="+mj-lt"/>
                        </a:rPr>
                        <a:t> </a:t>
                      </a:r>
                      <a:r>
                        <a:rPr lang="en-US" sz="1400" dirty="0">
                          <a:effectLst/>
                          <a:latin typeface="+mj-lt"/>
                        </a:rPr>
                        <a:t>which can be</a:t>
                      </a:r>
                      <a:r>
                        <a:rPr lang="en-US" sz="1400" spc="-10" dirty="0">
                          <a:effectLst/>
                          <a:latin typeface="+mj-lt"/>
                        </a:rPr>
                        <a:t> </a:t>
                      </a:r>
                      <a:r>
                        <a:rPr lang="en-US" sz="1400" dirty="0">
                          <a:effectLst/>
                          <a:latin typeface="+mj-lt"/>
                        </a:rPr>
                        <a:t>accessed</a:t>
                      </a:r>
                      <a:r>
                        <a:rPr lang="en-US" sz="1400" spc="-20" dirty="0">
                          <a:effectLst/>
                          <a:latin typeface="+mj-lt"/>
                        </a:rPr>
                        <a:t> </a:t>
                      </a:r>
                      <a:r>
                        <a:rPr lang="en-US" sz="1400" dirty="0">
                          <a:effectLst/>
                          <a:latin typeface="+mj-lt"/>
                        </a:rPr>
                        <a:t>on</a:t>
                      </a:r>
                      <a:r>
                        <a:rPr lang="en-US" sz="1400" spc="-5" dirty="0">
                          <a:effectLst/>
                          <a:latin typeface="+mj-lt"/>
                        </a:rPr>
                        <a:t> </a:t>
                      </a:r>
                      <a:r>
                        <a:rPr lang="en-US" sz="1400" dirty="0">
                          <a:effectLst/>
                          <a:latin typeface="+mj-lt"/>
                        </a:rPr>
                        <a:t>the</a:t>
                      </a:r>
                      <a:r>
                        <a:rPr lang="en-US" sz="1400" spc="-25" dirty="0">
                          <a:effectLst/>
                          <a:latin typeface="+mj-lt"/>
                        </a:rPr>
                        <a:t> </a:t>
                      </a:r>
                      <a:r>
                        <a:rPr lang="en-US" sz="1400" dirty="0">
                          <a:effectLst/>
                          <a:latin typeface="+mj-lt"/>
                        </a:rPr>
                        <a:t>school</a:t>
                      </a:r>
                      <a:r>
                        <a:rPr lang="en-US" sz="1400" spc="-5" dirty="0">
                          <a:effectLst/>
                          <a:latin typeface="+mj-lt"/>
                        </a:rPr>
                        <a:t> </a:t>
                      </a:r>
                      <a:r>
                        <a:rPr lang="en-US" sz="1400" dirty="0">
                          <a:effectLst/>
                          <a:latin typeface="+mj-lt"/>
                        </a:rPr>
                        <a:t>website or via the</a:t>
                      </a:r>
                      <a:r>
                        <a:rPr lang="en-US" sz="1400" spc="-10" dirty="0">
                          <a:effectLst/>
                          <a:latin typeface="+mj-lt"/>
                        </a:rPr>
                        <a:t> </a:t>
                      </a:r>
                      <a:r>
                        <a:rPr lang="en-US" sz="1400" dirty="0">
                          <a:effectLst/>
                          <a:latin typeface="+mj-lt"/>
                        </a:rPr>
                        <a:t>school</a:t>
                      </a:r>
                      <a:r>
                        <a:rPr lang="en-US" sz="1400" spc="-15" dirty="0">
                          <a:effectLst/>
                          <a:latin typeface="+mj-lt"/>
                        </a:rPr>
                        <a:t> </a:t>
                      </a:r>
                      <a:r>
                        <a:rPr lang="en-US" sz="1400" dirty="0">
                          <a:effectLst/>
                          <a:latin typeface="+mj-lt"/>
                        </a:rPr>
                        <a:t>office.</a:t>
                      </a:r>
                      <a:endParaRPr lang="en-GB" sz="1400" dirty="0">
                        <a:effectLst/>
                        <a:latin typeface="+mj-lt"/>
                      </a:endParaRPr>
                    </a:p>
                    <a:p>
                      <a:pPr marL="528955" marR="243840" indent="-229235">
                        <a:lnSpc>
                          <a:spcPct val="100000"/>
                        </a:lnSpc>
                        <a:spcBef>
                          <a:spcPts val="65"/>
                        </a:spcBef>
                        <a:spcAft>
                          <a:spcPts val="0"/>
                        </a:spcAft>
                        <a:tabLst>
                          <a:tab pos="528320" algn="l"/>
                          <a:tab pos="529590" algn="l"/>
                        </a:tabLst>
                      </a:pPr>
                      <a:r>
                        <a:rPr lang="en-US" sz="1400" dirty="0">
                          <a:effectLst/>
                          <a:latin typeface="+mj-lt"/>
                        </a:rPr>
                        <a:t> </a:t>
                      </a:r>
                      <a:endParaRPr lang="en-GB" sz="1400" dirty="0">
                        <a:effectLst/>
                        <a:latin typeface="+mj-lt"/>
                        <a:ea typeface="Arial MT"/>
                        <a:cs typeface="Arial MT"/>
                      </a:endParaRPr>
                    </a:p>
                  </a:txBody>
                  <a:tcPr marL="0" marR="0" marT="0" marB="0"/>
                </a:tc>
                <a:extLst>
                  <a:ext uri="{0D108BD9-81ED-4DB2-BD59-A6C34878D82A}">
                    <a16:rowId xmlns:a16="http://schemas.microsoft.com/office/drawing/2014/main" val="2251078532"/>
                  </a:ext>
                </a:extLst>
              </a:tr>
            </a:tbl>
          </a:graphicData>
        </a:graphic>
      </p:graphicFrame>
    </p:spTree>
    <p:extLst>
      <p:ext uri="{BB962C8B-B14F-4D97-AF65-F5344CB8AC3E}">
        <p14:creationId xmlns:p14="http://schemas.microsoft.com/office/powerpoint/2010/main" val="39487820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A65111-0F5A-46E2-B8D9-632F068F738F}"/>
              </a:ext>
            </a:extLst>
          </p:cNvPr>
          <p:cNvSpPr/>
          <p:nvPr/>
        </p:nvSpPr>
        <p:spPr>
          <a:xfrm>
            <a:off x="1727089" y="1745404"/>
            <a:ext cx="4246199" cy="707886"/>
          </a:xfrm>
          <a:prstGeom prst="rect">
            <a:avLst/>
          </a:prstGeom>
          <a:solidFill>
            <a:srgbClr val="99CCFF"/>
          </a:solidFill>
        </p:spPr>
        <p:txBody>
          <a:bodyPr wrap="square">
            <a:spAutoFit/>
          </a:bodyPr>
          <a:lstStyle/>
          <a:p>
            <a:r>
              <a:rPr lang="en-GB" sz="4000" b="1" dirty="0">
                <a:latin typeface="+mj-lt"/>
              </a:rPr>
              <a:t>11. Confidentiality</a:t>
            </a:r>
          </a:p>
        </p:txBody>
      </p:sp>
    </p:spTree>
    <p:extLst>
      <p:ext uri="{BB962C8B-B14F-4D97-AF65-F5344CB8AC3E}">
        <p14:creationId xmlns:p14="http://schemas.microsoft.com/office/powerpoint/2010/main" val="40453599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AD3A38-ACAD-40C6-A32A-58E13C2BED63}"/>
              </a:ext>
            </a:extLst>
          </p:cNvPr>
          <p:cNvSpPr/>
          <p:nvPr/>
        </p:nvSpPr>
        <p:spPr>
          <a:xfrm>
            <a:off x="731520" y="962075"/>
            <a:ext cx="11135360" cy="3724096"/>
          </a:xfrm>
          <a:prstGeom prst="rect">
            <a:avLst/>
          </a:prstGeom>
        </p:spPr>
        <p:txBody>
          <a:bodyPr wrap="square">
            <a:spAutoFit/>
          </a:bodyPr>
          <a:lstStyle/>
          <a:p>
            <a:r>
              <a:rPr lang="en-US" sz="2000" b="1" dirty="0"/>
              <a:t>a. How will the SEN information about my child be stored and share?</a:t>
            </a:r>
          </a:p>
          <a:p>
            <a:endParaRPr lang="en-US" sz="2000" b="1" dirty="0"/>
          </a:p>
          <a:p>
            <a:endParaRPr lang="en-US" sz="2000" b="1" dirty="0"/>
          </a:p>
          <a:p>
            <a:r>
              <a:rPr lang="en-US" sz="2000" dirty="0"/>
              <a:t>We follow the latest GDPR guidance on storing and sharing information. </a:t>
            </a:r>
          </a:p>
          <a:p>
            <a:endParaRPr lang="en-US" sz="2000" dirty="0"/>
          </a:p>
          <a:p>
            <a:r>
              <a:rPr lang="en-US" sz="2000" dirty="0"/>
              <a:t>We follow our Safeguarding Policy if we have any safeguarding concerns.</a:t>
            </a:r>
          </a:p>
          <a:p>
            <a:endParaRPr lang="en-GB" sz="2000" dirty="0"/>
          </a:p>
          <a:p>
            <a:r>
              <a:rPr lang="en-US" sz="2000" dirty="0"/>
              <a:t>Information is shared with external agencies with parental permission and involvement. </a:t>
            </a:r>
          </a:p>
          <a:p>
            <a:endParaRPr lang="en-US" sz="2000" dirty="0"/>
          </a:p>
          <a:p>
            <a:r>
              <a:rPr lang="en-US" sz="2000" dirty="0"/>
              <a:t>Information is shared with the receiving school when your child moves to another school.</a:t>
            </a:r>
            <a:endParaRPr lang="en-US" sz="2000" b="1" dirty="0"/>
          </a:p>
          <a:p>
            <a:pPr marL="342900" indent="-342900">
              <a:buAutoNum type="alphaLcPeriod"/>
            </a:pPr>
            <a:endParaRPr lang="en-US" b="1" dirty="0"/>
          </a:p>
          <a:p>
            <a:pPr marL="342900" indent="-342900">
              <a:buAutoNum type="alphaLcPeriod"/>
            </a:pPr>
            <a:endParaRPr lang="en-GB" b="1" dirty="0"/>
          </a:p>
        </p:txBody>
      </p:sp>
    </p:spTree>
    <p:extLst>
      <p:ext uri="{BB962C8B-B14F-4D97-AF65-F5344CB8AC3E}">
        <p14:creationId xmlns:p14="http://schemas.microsoft.com/office/powerpoint/2010/main" val="3148484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E8CA57-35F2-491F-A652-7ECFDD654A71}"/>
              </a:ext>
            </a:extLst>
          </p:cNvPr>
          <p:cNvSpPr txBox="1"/>
          <p:nvPr/>
        </p:nvSpPr>
        <p:spPr>
          <a:xfrm>
            <a:off x="1009402" y="414328"/>
            <a:ext cx="7410203" cy="1477328"/>
          </a:xfrm>
          <a:prstGeom prst="rect">
            <a:avLst/>
          </a:prstGeom>
          <a:noFill/>
        </p:spPr>
        <p:txBody>
          <a:bodyPr wrap="square" rtlCol="0">
            <a:spAutoFit/>
          </a:bodyPr>
          <a:lstStyle/>
          <a:p>
            <a:pPr algn="ctr"/>
            <a:r>
              <a:rPr lang="en-US" sz="2400" b="1" dirty="0"/>
              <a:t>Children with SEN will be supported through an Individual Education Plan (IEP) or an Education and Health Care Plan (EHCP) </a:t>
            </a:r>
          </a:p>
          <a:p>
            <a:endParaRPr lang="en-GB" dirty="0"/>
          </a:p>
        </p:txBody>
      </p:sp>
      <p:sp>
        <p:nvSpPr>
          <p:cNvPr id="3" name="Rectangle 2">
            <a:extLst>
              <a:ext uri="{FF2B5EF4-FFF2-40B4-BE49-F238E27FC236}">
                <a16:creationId xmlns:a16="http://schemas.microsoft.com/office/drawing/2014/main" id="{B5B9903F-C0A8-4943-8A18-CA0C216F99AB}"/>
              </a:ext>
            </a:extLst>
          </p:cNvPr>
          <p:cNvSpPr/>
          <p:nvPr/>
        </p:nvSpPr>
        <p:spPr>
          <a:xfrm>
            <a:off x="465975" y="1750079"/>
            <a:ext cx="8773027" cy="4447371"/>
          </a:xfrm>
          <a:prstGeom prst="rect">
            <a:avLst/>
          </a:prstGeom>
        </p:spPr>
        <p:txBody>
          <a:bodyPr wrap="square">
            <a:spAutoFit/>
          </a:bodyPr>
          <a:lstStyle/>
          <a:p>
            <a:pPr marL="299720" marR="82550">
              <a:tabLst>
                <a:tab pos="528320" algn="l"/>
                <a:tab pos="529590" algn="l"/>
              </a:tabLst>
            </a:pPr>
            <a:r>
              <a:rPr lang="en-US" sz="1100" b="1" dirty="0">
                <a:ea typeface="Arial MT"/>
                <a:cs typeface="Arial MT"/>
              </a:rPr>
              <a:t> </a:t>
            </a:r>
            <a:endParaRPr lang="en-GB" sz="1050" b="1" dirty="0">
              <a:ea typeface="Arial MT"/>
              <a:cs typeface="Arial MT"/>
            </a:endParaRPr>
          </a:p>
          <a:p>
            <a:pPr marL="299720" marR="82550">
              <a:tabLst>
                <a:tab pos="528320" algn="l"/>
                <a:tab pos="529590" algn="l"/>
              </a:tabLst>
            </a:pPr>
            <a:r>
              <a:rPr lang="en-US" sz="1600" b="1" dirty="0">
                <a:ea typeface="Arial MT"/>
                <a:cs typeface="Arial MT"/>
              </a:rPr>
              <a:t>What is an Individual Education Plan</a:t>
            </a:r>
          </a:p>
          <a:p>
            <a:pPr marL="299720" marR="82550">
              <a:tabLst>
                <a:tab pos="528320" algn="l"/>
                <a:tab pos="529590" algn="l"/>
              </a:tabLst>
            </a:pPr>
            <a:endParaRPr lang="en-US" sz="1600" b="1" dirty="0">
              <a:ea typeface="Arial MT"/>
              <a:cs typeface="Arial MT"/>
            </a:endParaRPr>
          </a:p>
          <a:p>
            <a:pPr marL="299720" marR="82550">
              <a:tabLst>
                <a:tab pos="528320" algn="l"/>
                <a:tab pos="529590" algn="l"/>
              </a:tabLst>
            </a:pPr>
            <a:r>
              <a:rPr lang="en-US" sz="1600" dirty="0">
                <a:ea typeface="Arial MT"/>
                <a:cs typeface="Arial MT"/>
              </a:rPr>
              <a:t>An IEP is a detailed plan that sets out targets and strategies to help your child learn.  An IEP will usually contain three or four individual, short-term targets for your child to focus on. The targets may relate to aspects of the curriculum (literacy, numeracy, etc.) and/or they may focus on other areas such as engagement in class, behaviour or social skills. IEPs are written by the school and should be regularly reviewed and updated</a:t>
            </a:r>
            <a:endParaRPr lang="en-GB" sz="1600" dirty="0">
              <a:ea typeface="Arial MT"/>
              <a:cs typeface="Arial MT"/>
            </a:endParaRPr>
          </a:p>
          <a:p>
            <a:pPr marL="299720" marR="82550">
              <a:tabLst>
                <a:tab pos="528320" algn="l"/>
                <a:tab pos="529590" algn="l"/>
              </a:tabLst>
            </a:pPr>
            <a:r>
              <a:rPr lang="en-US" sz="1600" dirty="0">
                <a:ea typeface="Arial MT"/>
                <a:cs typeface="Arial MT"/>
              </a:rPr>
              <a:t> </a:t>
            </a:r>
          </a:p>
          <a:p>
            <a:pPr marL="299720" marR="82550">
              <a:tabLst>
                <a:tab pos="528320" algn="l"/>
                <a:tab pos="529590" algn="l"/>
              </a:tabLst>
            </a:pPr>
            <a:endParaRPr lang="en-US" sz="1600" dirty="0">
              <a:ea typeface="Arial MT"/>
              <a:cs typeface="Arial MT"/>
            </a:endParaRPr>
          </a:p>
          <a:p>
            <a:pPr marL="299720" marR="82550">
              <a:tabLst>
                <a:tab pos="528320" algn="l"/>
                <a:tab pos="529590" algn="l"/>
              </a:tabLst>
            </a:pPr>
            <a:endParaRPr lang="en-GB" sz="1600" dirty="0">
              <a:ea typeface="Arial MT"/>
              <a:cs typeface="Arial MT"/>
            </a:endParaRPr>
          </a:p>
          <a:p>
            <a:pPr marL="299720" marR="82550">
              <a:tabLst>
                <a:tab pos="528320" algn="l"/>
                <a:tab pos="529590" algn="l"/>
              </a:tabLst>
            </a:pPr>
            <a:r>
              <a:rPr lang="en-US" sz="1600" b="1" dirty="0">
                <a:ea typeface="Arial MT"/>
                <a:cs typeface="Arial MT"/>
              </a:rPr>
              <a:t>What is an EHCP?</a:t>
            </a:r>
          </a:p>
          <a:p>
            <a:pPr marL="299720" marR="82550">
              <a:tabLst>
                <a:tab pos="528320" algn="l"/>
                <a:tab pos="529590" algn="l"/>
              </a:tabLst>
            </a:pPr>
            <a:r>
              <a:rPr lang="en-US" sz="1600" dirty="0">
                <a:ea typeface="Arial MT"/>
                <a:cs typeface="Arial MT"/>
              </a:rPr>
              <a:t> </a:t>
            </a:r>
            <a:endParaRPr lang="en-GB" sz="1600" dirty="0">
              <a:ea typeface="Arial MT"/>
              <a:cs typeface="Arial MT"/>
            </a:endParaRPr>
          </a:p>
          <a:p>
            <a:pPr marL="299720" marR="82550">
              <a:tabLst>
                <a:tab pos="528320" algn="l"/>
                <a:tab pos="529590" algn="l"/>
              </a:tabLst>
            </a:pPr>
            <a:r>
              <a:rPr lang="en-GB" sz="1600" dirty="0">
                <a:ea typeface="Arial MT"/>
                <a:cs typeface="Arial MT"/>
              </a:rPr>
              <a:t>T</a:t>
            </a:r>
            <a:r>
              <a:rPr lang="en-US" sz="1600" dirty="0">
                <a:ea typeface="Arial MT"/>
                <a:cs typeface="Arial MT"/>
              </a:rPr>
              <a:t>o be eligible for an EHC Plan, a child or young person must have special educational needs (SEN) which can not be met by SEN Support through an IEP within their educational setting.  If a child or young person (0 to 25yrs) has shown significant delays or difficulties with their learning, then the Local Authority will consider whether an EHC needs assessment is necessary or whether their needs can be met through the services in the Local Offer.</a:t>
            </a:r>
            <a:endParaRPr lang="en-GB" sz="1600" dirty="0">
              <a:ea typeface="Arial MT"/>
              <a:cs typeface="Arial MT"/>
            </a:endParaRPr>
          </a:p>
        </p:txBody>
      </p:sp>
    </p:spTree>
    <p:extLst>
      <p:ext uri="{BB962C8B-B14F-4D97-AF65-F5344CB8AC3E}">
        <p14:creationId xmlns:p14="http://schemas.microsoft.com/office/powerpoint/2010/main" val="1415716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A1033F-A677-401A-9DD4-CC11F5F248FC}"/>
              </a:ext>
            </a:extLst>
          </p:cNvPr>
          <p:cNvSpPr txBox="1"/>
          <p:nvPr/>
        </p:nvSpPr>
        <p:spPr>
          <a:xfrm>
            <a:off x="237506" y="210026"/>
            <a:ext cx="10070275" cy="6647974"/>
          </a:xfrm>
          <a:prstGeom prst="rect">
            <a:avLst/>
          </a:prstGeom>
          <a:noFill/>
        </p:spPr>
        <p:txBody>
          <a:bodyPr wrap="square" rtlCol="0">
            <a:spAutoFit/>
          </a:bodyPr>
          <a:lstStyle/>
          <a:p>
            <a:pPr lvl="0">
              <a:spcAft>
                <a:spcPts val="0"/>
              </a:spcAft>
              <a:buSzPts val="1100"/>
              <a:tabLst>
                <a:tab pos="528320" algn="l"/>
                <a:tab pos="529590" algn="l"/>
              </a:tabLst>
            </a:pPr>
            <a:r>
              <a:rPr lang="en-US" sz="2000" b="1" dirty="0">
                <a:ea typeface="Symbol" panose="05050102010706020507" pitchFamily="18" charset="2"/>
                <a:cs typeface="Symbol" panose="05050102010706020507" pitchFamily="18" charset="2"/>
              </a:rPr>
              <a:t>b. How does the school know if children and young people have special educational needs and disabilities and need extra help?</a:t>
            </a:r>
          </a:p>
          <a:p>
            <a:pPr marL="285750" lvl="0" indent="-285750">
              <a:spcAft>
                <a:spcPts val="0"/>
              </a:spcAft>
              <a:buSzPts val="1100"/>
              <a:buFont typeface="Arial" panose="020B0604020202020204" pitchFamily="34" charset="0"/>
              <a:buChar char="•"/>
              <a:tabLst>
                <a:tab pos="528320" algn="l"/>
                <a:tab pos="529590" algn="l"/>
              </a:tabLst>
            </a:pPr>
            <a:endParaRPr lang="en-US" sz="1600" b="1"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If</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your</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has</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been</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a:t>
            </a:r>
            <a:r>
              <a:rPr lang="en-US" sz="1600" spc="-4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Nursery, you</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may</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already</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know</a:t>
            </a:r>
            <a:r>
              <a:rPr lang="en-US" sz="1600" spc="-4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or</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suspect</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that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your</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 has</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SEN</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you</a:t>
            </a:r>
            <a:r>
              <a:rPr lang="en-GB" sz="1600" dirty="0">
                <a:ea typeface="Symbol" panose="05050102010706020507" pitchFamily="18" charset="2"/>
                <a:cs typeface="Symbol" panose="05050102010706020507" pitchFamily="18" charset="2"/>
              </a:rPr>
              <a:t> </a:t>
            </a:r>
            <a:r>
              <a:rPr lang="en-US" sz="1600" dirty="0">
                <a:ea typeface="Arial MT"/>
                <a:cs typeface="Arial MT"/>
              </a:rPr>
              <a:t>may</a:t>
            </a:r>
            <a:r>
              <a:rPr lang="en-US" sz="1600" spc="-25" dirty="0">
                <a:ea typeface="Arial MT"/>
                <a:cs typeface="Arial MT"/>
              </a:rPr>
              <a:t> </a:t>
            </a:r>
            <a:r>
              <a:rPr lang="en-US" sz="1600" dirty="0">
                <a:ea typeface="Arial MT"/>
                <a:cs typeface="Arial MT"/>
              </a:rPr>
              <a:t>even</a:t>
            </a:r>
            <a:r>
              <a:rPr lang="en-US" sz="1600" spc="-5" dirty="0">
                <a:ea typeface="Arial MT"/>
                <a:cs typeface="Arial MT"/>
              </a:rPr>
              <a:t> </a:t>
            </a:r>
            <a:r>
              <a:rPr lang="en-US" sz="1600" dirty="0">
                <a:ea typeface="Arial MT"/>
                <a:cs typeface="Arial MT"/>
              </a:rPr>
              <a:t>have</a:t>
            </a:r>
            <a:r>
              <a:rPr lang="en-US" sz="1600" spc="-5" dirty="0">
                <a:ea typeface="Arial MT"/>
                <a:cs typeface="Arial MT"/>
              </a:rPr>
              <a:t> </a:t>
            </a:r>
            <a:r>
              <a:rPr lang="en-US" sz="1600" dirty="0">
                <a:ea typeface="Arial MT"/>
                <a:cs typeface="Arial MT"/>
              </a:rPr>
              <a:t>been</a:t>
            </a:r>
            <a:r>
              <a:rPr lang="en-US" sz="1600" spc="-15" dirty="0">
                <a:ea typeface="Arial MT"/>
                <a:cs typeface="Arial MT"/>
              </a:rPr>
              <a:t> </a:t>
            </a:r>
            <a:r>
              <a:rPr lang="en-US" sz="1600" dirty="0">
                <a:ea typeface="Arial MT"/>
                <a:cs typeface="Arial MT"/>
              </a:rPr>
              <a:t>given individual</a:t>
            </a:r>
            <a:r>
              <a:rPr lang="en-US" sz="1600" spc="-10" dirty="0">
                <a:ea typeface="Arial MT"/>
                <a:cs typeface="Arial MT"/>
              </a:rPr>
              <a:t> </a:t>
            </a:r>
            <a:r>
              <a:rPr lang="en-US" sz="1600" dirty="0">
                <a:ea typeface="Arial MT"/>
                <a:cs typeface="Arial MT"/>
              </a:rPr>
              <a:t>targets</a:t>
            </a:r>
            <a:r>
              <a:rPr lang="en-US" sz="1600" spc="-15" dirty="0">
                <a:ea typeface="Arial MT"/>
                <a:cs typeface="Arial MT"/>
              </a:rPr>
              <a:t> </a:t>
            </a:r>
            <a:r>
              <a:rPr lang="en-US" sz="1600" dirty="0">
                <a:ea typeface="Arial MT"/>
                <a:cs typeface="Arial MT"/>
              </a:rPr>
              <a:t>for</a:t>
            </a:r>
            <a:r>
              <a:rPr lang="en-US" sz="1600" spc="-20" dirty="0">
                <a:ea typeface="Arial MT"/>
                <a:cs typeface="Arial MT"/>
              </a:rPr>
              <a:t> </a:t>
            </a:r>
            <a:r>
              <a:rPr lang="en-US" sz="1600" dirty="0">
                <a:ea typeface="Arial MT"/>
                <a:cs typeface="Arial MT"/>
              </a:rPr>
              <a:t>them</a:t>
            </a:r>
            <a:r>
              <a:rPr lang="en-US" sz="1600" spc="-20" dirty="0">
                <a:ea typeface="Arial MT"/>
                <a:cs typeface="Arial MT"/>
              </a:rPr>
              <a:t> </a:t>
            </a:r>
            <a:r>
              <a:rPr lang="en-US" sz="1600" dirty="0">
                <a:ea typeface="Arial MT"/>
                <a:cs typeface="Arial MT"/>
              </a:rPr>
              <a:t>to</a:t>
            </a:r>
            <a:r>
              <a:rPr lang="en-US" sz="1600" spc="-5" dirty="0">
                <a:ea typeface="Arial MT"/>
                <a:cs typeface="Arial MT"/>
              </a:rPr>
              <a:t> </a:t>
            </a:r>
            <a:r>
              <a:rPr lang="en-US" sz="1600" dirty="0">
                <a:ea typeface="Arial MT"/>
                <a:cs typeface="Arial MT"/>
              </a:rPr>
              <a:t>work</a:t>
            </a:r>
            <a:r>
              <a:rPr lang="en-US" sz="1600" spc="15" dirty="0">
                <a:ea typeface="Arial MT"/>
                <a:cs typeface="Arial MT"/>
              </a:rPr>
              <a:t> </a:t>
            </a:r>
            <a:r>
              <a:rPr lang="en-US" sz="1600" dirty="0">
                <a:ea typeface="Arial MT"/>
                <a:cs typeface="Arial MT"/>
              </a:rPr>
              <a:t>towards.</a:t>
            </a:r>
          </a:p>
          <a:p>
            <a:pPr marL="285750" lvl="0" indent="-285750">
              <a:spcAft>
                <a:spcPts val="0"/>
              </a:spcAft>
              <a:buSzPts val="1100"/>
              <a:buFont typeface="Arial" panose="020B0604020202020204" pitchFamily="34" charset="0"/>
              <a:buChar char="•"/>
              <a:tabLst>
                <a:tab pos="528320" algn="l"/>
                <a:tab pos="529590" algn="l"/>
              </a:tabLst>
            </a:pPr>
            <a:endParaRPr lang="en-US" sz="1600" dirty="0">
              <a:ea typeface="Arial MT"/>
              <a:cs typeface="Arial MT"/>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Some children may have special needs which are identified by the class teacher when they start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primary school. All children will need time to settle in to school, and teachers recognise this when</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they assess all of the children very carefully in their first few weeks with us. If we think that your child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has SEN and may need some extra help with their learning, your child’s teacher will chat through any</a:t>
            </a:r>
            <a:r>
              <a:rPr lang="en-US" sz="1600" spc="-30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concerns</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 you</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first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of</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all.</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All children’s progress, academically, socially and emotionally, is constantly monitored by teachers</a:t>
            </a:r>
            <a:r>
              <a:rPr lang="en-US" sz="1600" spc="-30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Senior</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Management</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Team</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within the</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school.</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Termly reviews of progress are made between class teachers and the Senior Management</a:t>
            </a:r>
            <a:r>
              <a:rPr lang="en-US" sz="1600" spc="-30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Team,</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 any</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SEND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issues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or</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concerns being</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monitored</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closely. </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Individual</a:t>
            </a:r>
            <a:r>
              <a:rPr lang="en-US" sz="1600" spc="-7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Education</a:t>
            </a:r>
            <a:r>
              <a:rPr lang="en-US" sz="1600" spc="-6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Plans</a:t>
            </a:r>
            <a:r>
              <a:rPr lang="en-US" sz="1600" spc="-55" dirty="0">
                <a:ea typeface="Symbol" panose="05050102010706020507" pitchFamily="18" charset="2"/>
                <a:cs typeface="Symbol" panose="05050102010706020507" pitchFamily="18" charset="2"/>
              </a:rPr>
              <a:t>  (IEPs) </a:t>
            </a:r>
            <a:r>
              <a:rPr lang="en-US" sz="1600" dirty="0">
                <a:ea typeface="Symbol" panose="05050102010706020507" pitchFamily="18" charset="2"/>
                <a:cs typeface="Symbol" panose="05050102010706020507" pitchFamily="18" charset="2"/>
              </a:rPr>
              <a:t>bring</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together</a:t>
            </a:r>
            <a:r>
              <a:rPr lang="en-US" sz="1600" spc="-4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all</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targets</a:t>
            </a:r>
            <a:r>
              <a:rPr lang="en-US" sz="1600" spc="-6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for</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a:t>
            </a:r>
            <a:r>
              <a:rPr lang="en-US" sz="1600" spc="-5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individual</a:t>
            </a:r>
            <a:r>
              <a:rPr lang="en-US" sz="1600" spc="-4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ensuring</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5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joined-up</a:t>
            </a:r>
            <a:r>
              <a:rPr lang="en-US" sz="1600" spc="-29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Home/school approach is followed This</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ensures</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effective</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transfer</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practice</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of</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skills</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both</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in</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29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out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of</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classroom.</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IEPs</a:t>
            </a:r>
            <a:r>
              <a:rPr lang="en-US" sz="1600" spc="28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are</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reviewed</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at least every term by</a:t>
            </a:r>
            <a:r>
              <a:rPr lang="en-US" sz="1600" spc="-4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whole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class</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team</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The SENCO operates an open-door policy to allow staff to raise concerns, or review the needs of a child at any time.</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As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small</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school,</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any</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concerns about</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can</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be</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raised</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quickly</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easily</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where</a:t>
            </a:r>
            <a:r>
              <a:rPr lang="en-US" sz="1600" spc="-29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appropriate,</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dealt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directly</a:t>
            </a:r>
            <a:r>
              <a:rPr lang="en-US" sz="1600" spc="-4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within</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school,</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or</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relevant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professionals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informed.</a:t>
            </a:r>
          </a:p>
          <a:p>
            <a:pPr marL="285750" lvl="0" indent="-285750">
              <a:spcAft>
                <a:spcPts val="0"/>
              </a:spcAft>
              <a:buSzPts val="1100"/>
              <a:buFont typeface="Arial" panose="020B0604020202020204" pitchFamily="34" charset="0"/>
              <a:buChar char="•"/>
              <a:tabLst>
                <a:tab pos="528320" algn="l"/>
                <a:tab pos="529590" algn="l"/>
              </a:tabLst>
            </a:pPr>
            <a:endParaRPr lang="en-GB" sz="1200" dirty="0">
              <a:ea typeface="Symbol" panose="05050102010706020507" pitchFamily="18" charset="2"/>
              <a:cs typeface="Symbol" panose="05050102010706020507" pitchFamily="18" charset="2"/>
            </a:endParaRPr>
          </a:p>
        </p:txBody>
      </p:sp>
    </p:spTree>
    <p:extLst>
      <p:ext uri="{BB962C8B-B14F-4D97-AF65-F5344CB8AC3E}">
        <p14:creationId xmlns:p14="http://schemas.microsoft.com/office/powerpoint/2010/main" val="910789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A1033F-A677-401A-9DD4-CC11F5F248FC}"/>
              </a:ext>
            </a:extLst>
          </p:cNvPr>
          <p:cNvSpPr txBox="1"/>
          <p:nvPr/>
        </p:nvSpPr>
        <p:spPr>
          <a:xfrm>
            <a:off x="213755" y="546265"/>
            <a:ext cx="9619013" cy="5139869"/>
          </a:xfrm>
          <a:prstGeom prst="rect">
            <a:avLst/>
          </a:prstGeom>
          <a:noFill/>
        </p:spPr>
        <p:txBody>
          <a:bodyPr wrap="square" rtlCol="0">
            <a:spAutoFit/>
          </a:bodyPr>
          <a:lstStyle/>
          <a:p>
            <a:pPr lvl="0">
              <a:spcAft>
                <a:spcPts val="0"/>
              </a:spcAft>
              <a:buSzPts val="1100"/>
              <a:tabLst>
                <a:tab pos="528320" algn="l"/>
                <a:tab pos="529590" algn="l"/>
              </a:tabLst>
            </a:pPr>
            <a:r>
              <a:rPr lang="en-US" sz="2000" b="1" dirty="0">
                <a:ea typeface="Symbol" panose="05050102010706020507" pitchFamily="18" charset="2"/>
                <a:cs typeface="Symbol" panose="05050102010706020507" pitchFamily="18" charset="2"/>
              </a:rPr>
              <a:t>b. How does the school know if children and young people have special educational needs and disabilities and need extra help? (continued)</a:t>
            </a:r>
          </a:p>
          <a:p>
            <a:pPr lvl="0">
              <a:spcAft>
                <a:spcPts val="0"/>
              </a:spcAft>
              <a:buSzPts val="1100"/>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Close</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liaison</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parents, enables</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us</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a:t>
            </a:r>
            <a:r>
              <a:rPr lang="en-US" sz="1600" spc="-4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know</a:t>
            </a:r>
            <a:r>
              <a:rPr lang="en-US" sz="1600" spc="-4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our</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children</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well,</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parents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are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able</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discuss</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their</a:t>
            </a:r>
            <a:r>
              <a:rPr lang="en-US" sz="1600" spc="-29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child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regularly</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with either the</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class</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teacher,</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SENCO</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or</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Senior</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Leadership</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Team</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We use both formative and summative assessment for pupils across the school.  A teacher’s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knowledge</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2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understanding</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of</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pupil’s</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progress</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is</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our</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primary</a:t>
            </a:r>
            <a:r>
              <a:rPr lang="en-US" sz="1600" spc="-3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tool</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for</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assessing</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pupil</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progress.</a:t>
            </a:r>
            <a:r>
              <a:rPr lang="en-US" sz="1600" spc="-29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Teachers assess pupils against age related expectations, using core descriptors from the current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curriculum or using Aspects of Engagement, or new P Levels, if appropriate from Sept 2021.  In addition to this we</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use standardised testing which may include Sandwell maths, PM</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Benchmarking</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SWIST</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spelling</a:t>
            </a:r>
            <a:r>
              <a:rPr lang="en-US" sz="1600" spc="3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assessments.  This</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enables us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to</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develop</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rounded</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picture</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of</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pupil’s</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academic progress and</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attainment</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across</a:t>
            </a:r>
            <a:r>
              <a:rPr lang="en-US" sz="1600" spc="-2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a:t>
            </a:r>
            <a:r>
              <a:rPr lang="en-US" sz="1600" spc="-1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year.</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Additionally, we may assess a pupil using a social communication checklist, Boxhall Profile (Social, emotional and behavioural assessment) BPVS, PHaB2,</a:t>
            </a:r>
            <a:r>
              <a:rPr lang="en-US" sz="1600" spc="5"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YARC assessments</a:t>
            </a:r>
            <a:r>
              <a:rPr lang="en-US" sz="1600" spc="-65"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or</a:t>
            </a:r>
            <a:r>
              <a:rPr lang="en-US" sz="1600" spc="-60"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against</a:t>
            </a:r>
            <a:r>
              <a:rPr lang="en-US" sz="1600" spc="-50"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CYPIT</a:t>
            </a:r>
            <a:r>
              <a:rPr lang="en-US" sz="1600" spc="-60"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recommended</a:t>
            </a:r>
            <a:r>
              <a:rPr lang="en-US" sz="1600" spc="-55"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developmental</a:t>
            </a:r>
            <a:r>
              <a:rPr lang="en-US" sz="1600" spc="-60" dirty="0">
                <a:ea typeface="Symbol" panose="05050102010706020507" pitchFamily="18" charset="2"/>
                <a:cs typeface="Symbol" panose="05050102010706020507" pitchFamily="18" charset="2"/>
              </a:rPr>
              <a:t> </a:t>
            </a:r>
            <a:r>
              <a:rPr lang="en-US" sz="1600" spc="-10" dirty="0">
                <a:ea typeface="Symbol" panose="05050102010706020507" pitchFamily="18" charset="2"/>
                <a:cs typeface="Symbol" panose="05050102010706020507" pitchFamily="18" charset="2"/>
              </a:rPr>
              <a:t>milestones</a:t>
            </a:r>
            <a:r>
              <a:rPr lang="en-US" sz="1600" spc="-50" dirty="0">
                <a:ea typeface="Symbol" panose="05050102010706020507" pitchFamily="18" charset="2"/>
                <a:cs typeface="Symbol" panose="05050102010706020507" pitchFamily="18" charset="2"/>
              </a:rPr>
              <a:t> </a:t>
            </a:r>
            <a:r>
              <a:rPr lang="en-US" sz="1600" spc="-5" dirty="0">
                <a:ea typeface="Symbol" panose="05050102010706020507" pitchFamily="18" charset="2"/>
                <a:cs typeface="Symbol" panose="05050102010706020507" pitchFamily="18" charset="2"/>
              </a:rPr>
              <a:t>prior</a:t>
            </a:r>
            <a:r>
              <a:rPr lang="en-US" sz="1600" spc="-45" dirty="0">
                <a:ea typeface="Symbol" panose="05050102010706020507" pitchFamily="18" charset="2"/>
                <a:cs typeface="Symbol" panose="05050102010706020507" pitchFamily="18" charset="2"/>
              </a:rPr>
              <a:t> </a:t>
            </a:r>
            <a:r>
              <a:rPr lang="en-US" sz="1600" spc="-5" dirty="0">
                <a:ea typeface="Symbol" panose="05050102010706020507" pitchFamily="18" charset="2"/>
                <a:cs typeface="Symbol" panose="05050102010706020507" pitchFamily="18" charset="2"/>
              </a:rPr>
              <a:t>to</a:t>
            </a:r>
            <a:r>
              <a:rPr lang="en-US" sz="1600" spc="-60" dirty="0">
                <a:ea typeface="Symbol" panose="05050102010706020507" pitchFamily="18" charset="2"/>
                <a:cs typeface="Symbol" panose="05050102010706020507" pitchFamily="18" charset="2"/>
              </a:rPr>
              <a:t> </a:t>
            </a:r>
            <a:r>
              <a:rPr lang="en-US" sz="1600" spc="-5" dirty="0">
                <a:ea typeface="Symbol" panose="05050102010706020507" pitchFamily="18" charset="2"/>
                <a:cs typeface="Symbol" panose="05050102010706020507" pitchFamily="18" charset="2"/>
              </a:rPr>
              <a:t>referral</a:t>
            </a:r>
            <a:r>
              <a:rPr lang="en-US" sz="1600" spc="-29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for additional</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support.</a:t>
            </a:r>
          </a:p>
          <a:p>
            <a:pPr marL="285750" lvl="0" indent="-285750">
              <a:spcAft>
                <a:spcPts val="0"/>
              </a:spcAft>
              <a:buSzPts val="1100"/>
              <a:buFont typeface="Arial" panose="020B0604020202020204" pitchFamily="34" charset="0"/>
              <a:buChar char="•"/>
              <a:tabLst>
                <a:tab pos="528320" algn="l"/>
                <a:tab pos="529590" algn="l"/>
              </a:tabLst>
            </a:pPr>
            <a:endParaRPr lang="en-GB" sz="1600" dirty="0">
              <a:ea typeface="Symbol" panose="05050102010706020507" pitchFamily="18" charset="2"/>
              <a:cs typeface="Symbol" panose="05050102010706020507" pitchFamily="18" charset="2"/>
            </a:endParaRPr>
          </a:p>
          <a:p>
            <a:pPr marL="285750" lvl="0" indent="-285750">
              <a:spcAft>
                <a:spcPts val="0"/>
              </a:spcAft>
              <a:buSzPts val="1100"/>
              <a:buFont typeface="Arial" panose="020B0604020202020204" pitchFamily="34" charset="0"/>
              <a:buChar char="•"/>
              <a:tabLst>
                <a:tab pos="528320" algn="l"/>
                <a:tab pos="529590" algn="l"/>
              </a:tabLst>
            </a:pPr>
            <a:r>
              <a:rPr lang="en-US" sz="1600" dirty="0">
                <a:ea typeface="Symbol" panose="05050102010706020507" pitchFamily="18" charset="2"/>
                <a:cs typeface="Symbol" panose="05050102010706020507" pitchFamily="18" charset="2"/>
              </a:rPr>
              <a:t>We liaise closely with a range of external professionals including Educational Psychologists,</a:t>
            </a:r>
            <a:r>
              <a:rPr lang="en-US" sz="1600" spc="-300"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Speech</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and Language,</a:t>
            </a:r>
            <a:r>
              <a:rPr lang="en-US" sz="1600" spc="-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Shine and Occupational</a:t>
            </a:r>
            <a:r>
              <a:rPr lang="en-US" sz="1600" spc="-15" dirty="0">
                <a:ea typeface="Symbol" panose="05050102010706020507" pitchFamily="18" charset="2"/>
                <a:cs typeface="Symbol" panose="05050102010706020507" pitchFamily="18" charset="2"/>
              </a:rPr>
              <a:t> </a:t>
            </a:r>
            <a:r>
              <a:rPr lang="en-US" sz="1600" dirty="0">
                <a:ea typeface="Symbol" panose="05050102010706020507" pitchFamily="18" charset="2"/>
                <a:cs typeface="Symbol" panose="05050102010706020507" pitchFamily="18" charset="2"/>
              </a:rPr>
              <a:t>Therapists, Specialist Down Syndrome Consultant, Teacher of the Deaf. CAMHS (Child and Adolescent Mental Health Services). </a:t>
            </a:r>
            <a:endParaRPr lang="en-GB" sz="1600" dirty="0">
              <a:ea typeface="Symbol" panose="05050102010706020507" pitchFamily="18" charset="2"/>
              <a:cs typeface="Symbol" panose="05050102010706020507" pitchFamily="18" charset="2"/>
            </a:endParaRPr>
          </a:p>
        </p:txBody>
      </p:sp>
    </p:spTree>
    <p:extLst>
      <p:ext uri="{BB962C8B-B14F-4D97-AF65-F5344CB8AC3E}">
        <p14:creationId xmlns:p14="http://schemas.microsoft.com/office/powerpoint/2010/main" val="2456541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4DEE7F-4D78-425C-A93F-ACAF83DEF4B8}"/>
              </a:ext>
            </a:extLst>
          </p:cNvPr>
          <p:cNvSpPr txBox="1"/>
          <p:nvPr/>
        </p:nvSpPr>
        <p:spPr>
          <a:xfrm>
            <a:off x="273132" y="356260"/>
            <a:ext cx="10462162" cy="6093976"/>
          </a:xfrm>
          <a:prstGeom prst="rect">
            <a:avLst/>
          </a:prstGeom>
          <a:noFill/>
        </p:spPr>
        <p:txBody>
          <a:bodyPr wrap="square" rtlCol="0">
            <a:spAutoFit/>
          </a:bodyPr>
          <a:lstStyle/>
          <a:p>
            <a:r>
              <a:rPr lang="en-US" sz="2000" b="1" dirty="0"/>
              <a:t>c. What should I do if I think my child/young person may have special educational needs/disabilities?</a:t>
            </a:r>
          </a:p>
          <a:p>
            <a:endParaRPr lang="en-US" sz="1600" dirty="0"/>
          </a:p>
          <a:p>
            <a:pPr marL="285750" indent="-285750">
              <a:buFont typeface="Arial" panose="020B0604020202020204" pitchFamily="34" charset="0"/>
              <a:buChar char="•"/>
            </a:pPr>
            <a:r>
              <a:rPr lang="en-US" sz="1600" dirty="0"/>
              <a:t>If you think your child may have Special Educational Needs, then talk to your child’s teacher and share any worries that you have, we can only help if we know that you have concerns and you tell us what they are!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Make an appointment with your child’s teacher at the end of the day, pick up the phone and give us a call or send the teacher an email, we will always respond as soon as we can.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will identify how much support your child needs in order to make good progress with their learning and who can help with this.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will give your child some targets, which we will discuss with you.</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will tell you how we will support your child at school so that they can meet their targets as quickly as possible.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We will ask you to help your child at home and we will give you some ideas of how to do this.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After offering catch up support and following professional diagnosis and guidance, we will put your child’s name on our Special Needs register in school so that we can monitor their progress very carefully. We have to do this by law.</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If you are not happy with the outcome the meeting, you will be offered a meeting the Head Teacher and, if needed, you will be able to follow the school’s complaints policy. </a:t>
            </a:r>
          </a:p>
          <a:p>
            <a:endParaRPr lang="en-US" sz="1400" dirty="0"/>
          </a:p>
        </p:txBody>
      </p:sp>
    </p:spTree>
    <p:extLst>
      <p:ext uri="{BB962C8B-B14F-4D97-AF65-F5344CB8AC3E}">
        <p14:creationId xmlns:p14="http://schemas.microsoft.com/office/powerpoint/2010/main" val="501128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885A2F-5CF7-48D6-826E-25740BE8E80A}"/>
              </a:ext>
            </a:extLst>
          </p:cNvPr>
          <p:cNvSpPr/>
          <p:nvPr/>
        </p:nvSpPr>
        <p:spPr>
          <a:xfrm>
            <a:off x="822960" y="1266875"/>
            <a:ext cx="8309165" cy="1323439"/>
          </a:xfrm>
          <a:prstGeom prst="rect">
            <a:avLst/>
          </a:prstGeom>
          <a:solidFill>
            <a:srgbClr val="99CCFF"/>
          </a:solidFill>
        </p:spPr>
        <p:txBody>
          <a:bodyPr wrap="square">
            <a:spAutoFit/>
          </a:bodyPr>
          <a:lstStyle/>
          <a:p>
            <a:r>
              <a:rPr lang="en-US" sz="4000" b="1" dirty="0">
                <a:latin typeface="+mj-lt"/>
                <a:ea typeface="Arial MT"/>
                <a:cs typeface="Arial MT"/>
              </a:rPr>
              <a:t>2.</a:t>
            </a:r>
            <a:r>
              <a:rPr lang="en-US" sz="4000" b="1" spc="65" dirty="0">
                <a:latin typeface="+mj-lt"/>
                <a:ea typeface="Arial MT"/>
                <a:cs typeface="Arial MT"/>
              </a:rPr>
              <a:t> </a:t>
            </a:r>
            <a:r>
              <a:rPr lang="en-US" sz="4000" b="1" dirty="0">
                <a:latin typeface="+mj-lt"/>
                <a:ea typeface="Arial MT"/>
                <a:cs typeface="Arial MT"/>
              </a:rPr>
              <a:t>Support</a:t>
            </a:r>
            <a:r>
              <a:rPr lang="en-US" sz="4000" b="1" spc="-5" dirty="0">
                <a:latin typeface="+mj-lt"/>
                <a:ea typeface="Arial MT"/>
                <a:cs typeface="Arial MT"/>
              </a:rPr>
              <a:t> </a:t>
            </a:r>
            <a:r>
              <a:rPr lang="en-US" sz="4000" b="1" dirty="0">
                <a:latin typeface="+mj-lt"/>
                <a:ea typeface="Arial MT"/>
                <a:cs typeface="Arial MT"/>
              </a:rPr>
              <a:t>the</a:t>
            </a:r>
            <a:r>
              <a:rPr lang="en-US" sz="4000" b="1" spc="-10" dirty="0">
                <a:latin typeface="+mj-lt"/>
                <a:ea typeface="Arial MT"/>
                <a:cs typeface="Arial MT"/>
              </a:rPr>
              <a:t> </a:t>
            </a:r>
            <a:r>
              <a:rPr lang="en-US" sz="4000" b="1" dirty="0">
                <a:latin typeface="+mj-lt"/>
                <a:ea typeface="Arial MT"/>
                <a:cs typeface="Arial MT"/>
              </a:rPr>
              <a:t>school</a:t>
            </a:r>
            <a:r>
              <a:rPr lang="en-US" sz="4000" b="1" spc="-5" dirty="0">
                <a:latin typeface="+mj-lt"/>
                <a:ea typeface="Arial MT"/>
                <a:cs typeface="Arial MT"/>
              </a:rPr>
              <a:t> </a:t>
            </a:r>
            <a:r>
              <a:rPr lang="en-US" sz="4000" b="1" dirty="0">
                <a:latin typeface="+mj-lt"/>
                <a:ea typeface="Arial MT"/>
                <a:cs typeface="Arial MT"/>
              </a:rPr>
              <a:t>provides</a:t>
            </a:r>
            <a:r>
              <a:rPr lang="en-US" sz="4000" b="1" spc="15" dirty="0">
                <a:latin typeface="+mj-lt"/>
                <a:ea typeface="Arial MT"/>
                <a:cs typeface="Arial MT"/>
              </a:rPr>
              <a:t> </a:t>
            </a:r>
            <a:r>
              <a:rPr lang="en-US" sz="4000" b="1" dirty="0">
                <a:latin typeface="+mj-lt"/>
                <a:ea typeface="Arial MT"/>
                <a:cs typeface="Arial MT"/>
              </a:rPr>
              <a:t>for</a:t>
            </a:r>
            <a:r>
              <a:rPr lang="en-US" sz="4000" b="1" spc="-5" dirty="0">
                <a:latin typeface="+mj-lt"/>
                <a:ea typeface="Arial MT"/>
                <a:cs typeface="Arial MT"/>
              </a:rPr>
              <a:t> </a:t>
            </a:r>
            <a:r>
              <a:rPr lang="en-US" sz="4000" b="1" dirty="0">
                <a:latin typeface="+mj-lt"/>
                <a:ea typeface="Arial MT"/>
                <a:cs typeface="Arial MT"/>
              </a:rPr>
              <a:t>children</a:t>
            </a:r>
            <a:r>
              <a:rPr lang="en-US" sz="4000" b="1" spc="-25" dirty="0">
                <a:latin typeface="+mj-lt"/>
                <a:ea typeface="Arial MT"/>
                <a:cs typeface="Arial MT"/>
              </a:rPr>
              <a:t> </a:t>
            </a:r>
            <a:r>
              <a:rPr lang="en-US" sz="4000" b="1" dirty="0">
                <a:latin typeface="+mj-lt"/>
                <a:ea typeface="Arial MT"/>
                <a:cs typeface="Arial MT"/>
              </a:rPr>
              <a:t>and young</a:t>
            </a:r>
            <a:r>
              <a:rPr lang="en-US" sz="4000" b="1" spc="-20" dirty="0">
                <a:latin typeface="+mj-lt"/>
                <a:ea typeface="Arial MT"/>
                <a:cs typeface="Arial MT"/>
              </a:rPr>
              <a:t> </a:t>
            </a:r>
            <a:r>
              <a:rPr lang="en-US" sz="4000" b="1" dirty="0">
                <a:latin typeface="+mj-lt"/>
                <a:ea typeface="Arial MT"/>
                <a:cs typeface="Arial MT"/>
              </a:rPr>
              <a:t>people</a:t>
            </a:r>
            <a:r>
              <a:rPr lang="en-US" sz="4000" b="1" spc="-10" dirty="0">
                <a:latin typeface="+mj-lt"/>
                <a:ea typeface="Arial MT"/>
                <a:cs typeface="Arial MT"/>
              </a:rPr>
              <a:t> </a:t>
            </a:r>
            <a:r>
              <a:rPr lang="en-US" sz="4000" b="1" dirty="0">
                <a:latin typeface="+mj-lt"/>
                <a:ea typeface="Arial MT"/>
                <a:cs typeface="Arial MT"/>
              </a:rPr>
              <a:t>with</a:t>
            </a:r>
            <a:r>
              <a:rPr lang="en-US" sz="4000" b="1" spc="-5" dirty="0">
                <a:latin typeface="+mj-lt"/>
                <a:ea typeface="Arial MT"/>
                <a:cs typeface="Arial MT"/>
              </a:rPr>
              <a:t> </a:t>
            </a:r>
            <a:r>
              <a:rPr lang="en-US" sz="4000" b="1" dirty="0">
                <a:latin typeface="+mj-lt"/>
                <a:ea typeface="Arial MT"/>
                <a:cs typeface="Arial MT"/>
              </a:rPr>
              <a:t>SEND</a:t>
            </a:r>
            <a:endParaRPr lang="en-GB" sz="4000" dirty="0">
              <a:latin typeface="+mj-lt"/>
            </a:endParaRPr>
          </a:p>
        </p:txBody>
      </p:sp>
    </p:spTree>
    <p:extLst>
      <p:ext uri="{BB962C8B-B14F-4D97-AF65-F5344CB8AC3E}">
        <p14:creationId xmlns:p14="http://schemas.microsoft.com/office/powerpoint/2010/main" val="3370870078"/>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2C3C43"/>
      </a:dk2>
      <a:lt2>
        <a:srgbClr val="EBEBEB"/>
      </a:lt2>
      <a:accent1>
        <a:srgbClr val="2E83C3"/>
      </a:accent1>
      <a:accent2>
        <a:srgbClr val="A7CDEA"/>
      </a:accent2>
      <a:accent3>
        <a:srgbClr val="7CB5E0"/>
      </a:accent3>
      <a:accent4>
        <a:srgbClr val="226292"/>
      </a:accent4>
      <a:accent5>
        <a:srgbClr val="164161"/>
      </a:accent5>
      <a:accent6>
        <a:srgbClr val="164161"/>
      </a:accent6>
      <a:hlink>
        <a:srgbClr val="2E83C3"/>
      </a:hlink>
      <a:folHlink>
        <a:srgbClr val="22629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197</TotalTime>
  <Words>6128</Words>
  <Application>Microsoft Office PowerPoint</Application>
  <PresentationFormat>Widescreen</PresentationFormat>
  <Paragraphs>398</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Symbol</vt:lpstr>
      <vt:lpstr>Wingdings 3</vt:lpstr>
      <vt:lpstr>Facet</vt:lpstr>
      <vt:lpstr>                                    The Queen Anne Royal Free C.E First School   Special Educational Needs and Disabilities (SEND) Local Offer and School SEN Information Report  Date of next review: September 2024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Queen Anne Royal free C.e First School   Special Educational Needs and Disabilities (SEND) Local Offer and School SEN Information Report</dc:title>
  <dc:creator>Judith Street</dc:creator>
  <cp:lastModifiedBy>Judith Street</cp:lastModifiedBy>
  <cp:revision>32</cp:revision>
  <dcterms:created xsi:type="dcterms:W3CDTF">2022-12-21T09:30:31Z</dcterms:created>
  <dcterms:modified xsi:type="dcterms:W3CDTF">2023-10-17T08:55:56Z</dcterms:modified>
</cp:coreProperties>
</file>